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Avenir Medium"/>
        <a:ea typeface="Avenir Medium"/>
        <a:cs typeface="Avenir Medium"/>
        <a:sym typeface="Avenir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C538DD-73BD-A65A-BB84-56CE11798E07}" v="35" dt="2025-12-18T15:31:39.31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Medium"/>
          <a:ea typeface="Avenir Medium"/>
          <a:cs typeface="Avenir Medium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venir Medium"/>
          <a:ea typeface="Avenir Medium"/>
          <a:cs typeface="Avenir Medium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Medium"/>
          <a:ea typeface="Avenir Medium"/>
          <a:cs typeface="Avenir Medium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Medium"/>
          <a:ea typeface="Avenir Medium"/>
          <a:cs typeface="Avenir Medium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Medium"/>
          <a:ea typeface="Avenir Medium"/>
          <a:cs typeface="Avenir Medium"/>
        </a:font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Medium"/>
          <a:ea typeface="Avenir Medium"/>
          <a:cs typeface="Avenir Medium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venir Heavy"/>
          <a:ea typeface="Avenir Heavy"/>
          <a:cs typeface="Avenir Heavy"/>
        </a:font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ustomXml" Target="../customXml/item4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30000" spc="-600">
                <a:solidFill>
                  <a:srgbClr val="2B3F45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numCol="1" spcCol="38100"/>
          <a:lstStyle>
            <a:lvl1pPr marL="0" indent="0" defTabSz="561340">
              <a:lnSpc>
                <a:spcPct val="100000"/>
              </a:lnSpc>
              <a:spcBef>
                <a:spcPts val="0"/>
              </a:spcBef>
              <a:buSzTx/>
              <a:buNone/>
              <a:defRPr sz="58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Presentation Subtitle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86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</p:spPr>
        <p:txBody>
          <a:bodyPr numCol="1" spcCol="38100"/>
          <a:lstStyle/>
          <a:p>
            <a:r>
              <a:t>Slide bullet text</a:t>
            </a:r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70534">
              <a:lnSpc>
                <a:spcPct val="100000"/>
              </a:lnSpc>
              <a:spcBef>
                <a:spcPts val="0"/>
              </a:spcBef>
              <a:buSzTx/>
              <a:buNone/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12319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18415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24511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3060700" indent="-622300" defTabSz="470534">
              <a:lnSpc>
                <a:spcPct val="100000"/>
              </a:lnSpc>
              <a:spcBef>
                <a:spcPts val="0"/>
              </a:spcBef>
              <a:defRPr sz="490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Agenda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21" hasCustomPrompt="1"/>
          </p:nvPr>
        </p:nvSpPr>
        <p:spPr>
          <a:prstGeom prst="rect">
            <a:avLst/>
          </a:prstGeom>
        </p:spPr>
        <p:txBody>
          <a:bodyPr numCol="1" spcCol="381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99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Agenda Topics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numCol="1" spcCol="3810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numCol="1" spcCol="38100"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586104">
              <a:lnSpc>
                <a:spcPct val="100000"/>
              </a:lnSpc>
              <a:spcBef>
                <a:spcPts val="0"/>
              </a:spcBef>
              <a:buSzTx/>
              <a:buNone/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  <a:lvl2pPr marL="10033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2pPr>
            <a:lvl3pPr marL="16129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3pPr>
            <a:lvl4pPr marL="22225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4pPr>
            <a:lvl5pPr marL="2832100" indent="-393700" defTabSz="586104">
              <a:lnSpc>
                <a:spcPct val="100000"/>
              </a:lnSpc>
              <a:spcBef>
                <a:spcPts val="0"/>
              </a:spcBef>
              <a:defRPr sz="3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5pPr>
          </a:lstStyle>
          <a:p>
            <a:r>
              <a:t>Attribution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numCol="1" spcCol="38100"/>
          <a:lstStyle>
            <a:lvl1pPr marL="300875" indent="-131851">
              <a:spcBef>
                <a:spcPts val="0"/>
              </a:spcBef>
              <a:buSzTx/>
              <a:buNone/>
              <a:defRPr sz="8500" spc="-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“Notable Quote”</a:t>
            </a:r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 numCol="1" spcCol="38100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numCol="2" spcCol="109855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0" i="0" u="none" strike="noStrike" cap="none" spc="-170" baseline="0">
          <a:solidFill>
            <a:srgbClr val="2B9DA3"/>
          </a:solidFill>
          <a:uFillTx/>
          <a:latin typeface="Avenir Heavy"/>
          <a:ea typeface="Avenir Heavy"/>
          <a:cs typeface="Avenir Heavy"/>
          <a:sym typeface="Avenir Heavy"/>
        </a:defRPr>
      </a:lvl9pPr>
    </p:titleStyle>
    <p:bodyStyle>
      <a:lvl1pPr marL="660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1pPr>
      <a:lvl2pPr marL="1270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2pPr>
      <a:lvl3pPr marL="1879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3pPr>
      <a:lvl4pPr marL="2489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4pPr>
      <a:lvl5pPr marL="30988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5pPr>
      <a:lvl6pPr marL="37084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6pPr>
      <a:lvl7pPr marL="43180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7pPr>
      <a:lvl8pPr marL="49276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8pPr>
      <a:lvl9pPr marL="5537200" marR="0" indent="-6604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5200" b="0" i="0" u="none" strike="noStrike" cap="none" spc="0" baseline="0">
          <a:solidFill>
            <a:srgbClr val="248B91"/>
          </a:solidFill>
          <a:uFillTx/>
          <a:latin typeface="Avenir Book"/>
          <a:ea typeface="Avenir Book"/>
          <a:cs typeface="Avenir Book"/>
          <a:sym typeface="Avenir Book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iramor.cym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tiramor.cymru/morfeyddheli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tiramor.cymru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Main brand Illustration including a boat on a lake, with otters and seals swimming. Green trees with flowers, sheep grazing and a white cottage with a seagull flying at the top" descr="Main brand Illustration including a boat on a lake, with otters and seals swimming. Green trees with flowers, sheep grazing and a white cottage with a seagull flying at the to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A large button containing the document name Tir a Mor and a hyperlink to the website. www.tiramor.cymru " descr="A large button containing the document name Tir a Mor and a hyperlink to the website. www.tiramor.cymru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4147839"/>
            <a:ext cx="12763500" cy="39878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altmarshes"/>
          <p:cNvSpPr txBox="1">
            <a:spLocks noGrp="1"/>
          </p:cNvSpPr>
          <p:nvPr>
            <p:ph type="title"/>
          </p:nvPr>
        </p:nvSpPr>
        <p:spPr>
          <a:xfrm>
            <a:off x="5552578" y="2857500"/>
            <a:ext cx="15110323" cy="2766864"/>
          </a:xfrm>
          <a:prstGeom prst="rect">
            <a:avLst/>
          </a:prstGeom>
        </p:spPr>
        <p:txBody>
          <a:bodyPr/>
          <a:lstStyle>
            <a:lvl1pPr defTabSz="1243552">
              <a:defRPr sz="15300" spc="-400">
                <a:solidFill>
                  <a:srgbClr val="2B3F45"/>
                </a:solidFill>
              </a:defRPr>
            </a:lvl1pPr>
          </a:lstStyle>
          <a:p>
            <a:r>
              <a:t>Morfeydd Heli</a:t>
            </a:r>
          </a:p>
        </p:txBody>
      </p:sp>
      <p:sp>
        <p:nvSpPr>
          <p:cNvPr id="155" name="ACTIVITY 1: Saltmarsh Scramble!"/>
          <p:cNvSpPr txBox="1">
            <a:spLocks noGrp="1"/>
          </p:cNvSpPr>
          <p:nvPr>
            <p:ph type="body" sz="quarter" idx="1"/>
          </p:nvPr>
        </p:nvSpPr>
        <p:spPr>
          <a:xfrm>
            <a:off x="5552578" y="5319362"/>
            <a:ext cx="15110323" cy="934780"/>
          </a:xfrm>
          <a:prstGeom prst="rect">
            <a:avLst/>
          </a:prstGeom>
        </p:spPr>
        <p:txBody>
          <a:bodyPr/>
          <a:lstStyle>
            <a:lvl1pPr defTabSz="1414234">
              <a:lnSpc>
                <a:spcPct val="80000"/>
              </a:lnSpc>
              <a:defRPr spc="-100">
                <a:solidFill>
                  <a:srgbClr val="2B9DA3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GWEITHGAREDD 1: Sgrialfa Morfa Heli!</a:t>
            </a:r>
          </a:p>
        </p:txBody>
      </p:sp>
      <p:pic>
        <p:nvPicPr>
          <p:cNvPr id="156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159" name="Tir a Môr Education Pack / Pecan Addysg Logo " descr="Tir a Môr Education Pack / Pecan Addysg Logo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0756" y="437320"/>
            <a:ext cx="2807086" cy="26106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9D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altmarsh Scramble!"/>
          <p:cNvSpPr txBox="1">
            <a:spLocks noGrp="1"/>
          </p:cNvSpPr>
          <p:nvPr>
            <p:ph type="title"/>
          </p:nvPr>
        </p:nvSpPr>
        <p:spPr>
          <a:xfrm>
            <a:off x="5577978" y="1511300"/>
            <a:ext cx="18893832" cy="1876176"/>
          </a:xfrm>
          <a:prstGeom prst="rect">
            <a:avLst/>
          </a:prstGeom>
        </p:spPr>
        <p:txBody>
          <a:bodyPr/>
          <a:lstStyle>
            <a:lvl1pPr>
              <a:defRPr spc="-200">
                <a:solidFill>
                  <a:srgbClr val="FFFFFF"/>
                </a:solidFill>
              </a:defRPr>
            </a:lvl1pPr>
          </a:lstStyle>
          <a:p>
            <a:r>
              <a:t>Sgrialfa Morfa Heli!</a:t>
            </a:r>
          </a:p>
        </p:txBody>
      </p:sp>
      <p:sp>
        <p:nvSpPr>
          <p:cNvPr id="162" name="ACTIVITY 1"/>
          <p:cNvSpPr txBox="1">
            <a:spLocks noGrp="1"/>
          </p:cNvSpPr>
          <p:nvPr>
            <p:ph type="body" sz="quarter" idx="1"/>
          </p:nvPr>
        </p:nvSpPr>
        <p:spPr>
          <a:xfrm>
            <a:off x="5616078" y="798161"/>
            <a:ext cx="15110323" cy="934780"/>
          </a:xfrm>
          <a:prstGeom prst="rect">
            <a:avLst/>
          </a:prstGeom>
        </p:spPr>
        <p:txBody>
          <a:bodyPr/>
          <a:lstStyle>
            <a:lvl1pPr defTabSz="1414234">
              <a:lnSpc>
                <a:spcPct val="80000"/>
              </a:lnSpc>
              <a:defRPr spc="-1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GWEITHGAREDD 1</a:t>
            </a:r>
          </a:p>
        </p:txBody>
      </p:sp>
      <p:pic>
        <p:nvPicPr>
          <p:cNvPr id="163" name="Tir a Mor Logo " descr="Tir a Mor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Callout"/>
          <p:cNvSpPr/>
          <p:nvPr/>
        </p:nvSpPr>
        <p:spPr>
          <a:xfrm rot="16200000">
            <a:off x="5792695" y="2813183"/>
            <a:ext cx="9387811" cy="10162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5" name="Callout"/>
          <p:cNvSpPr/>
          <p:nvPr/>
        </p:nvSpPr>
        <p:spPr>
          <a:xfrm rot="16200000">
            <a:off x="14554052" y="4434587"/>
            <a:ext cx="9593844" cy="7014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954"/>
                </a:moveTo>
                <a:lnTo>
                  <a:pt x="0" y="646"/>
                </a:lnTo>
                <a:cubicBezTo>
                  <a:pt x="0" y="289"/>
                  <a:pt x="241" y="0"/>
                  <a:pt x="538" y="0"/>
                </a:cubicBezTo>
                <a:lnTo>
                  <a:pt x="21062" y="0"/>
                </a:lnTo>
                <a:cubicBezTo>
                  <a:pt x="21359" y="0"/>
                  <a:pt x="21600" y="289"/>
                  <a:pt x="21600" y="646"/>
                </a:cubicBezTo>
                <a:lnTo>
                  <a:pt x="21600" y="20954"/>
                </a:lnTo>
                <a:cubicBezTo>
                  <a:pt x="21600" y="21311"/>
                  <a:pt x="21359" y="21600"/>
                  <a:pt x="21062" y="21600"/>
                </a:cubicBezTo>
                <a:lnTo>
                  <a:pt x="538" y="21600"/>
                </a:lnTo>
                <a:cubicBezTo>
                  <a:pt x="241" y="21600"/>
                  <a:pt x="0" y="21311"/>
                  <a:pt x="0" y="20954"/>
                </a:cubicBezTo>
                <a:close/>
              </a:path>
            </a:pathLst>
          </a:custGeom>
          <a:solidFill>
            <a:srgbClr val="CDE5EB">
              <a:alpha val="1998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6" name="SKILLS YOU WILL DEVELOP:…"/>
          <p:cNvSpPr txBox="1"/>
          <p:nvPr/>
        </p:nvSpPr>
        <p:spPr>
          <a:xfrm>
            <a:off x="15917194" y="3380439"/>
            <a:ext cx="6788851" cy="8571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SGILIAU Y BYDDWCH YN EU DATBLYGU:</a:t>
            </a:r>
          </a:p>
          <a:p>
            <a:pPr algn="l" defTabSz="825500"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Siarad a gwrando</a:t>
            </a:r>
            <a:br/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Meddwl yn ofalus a gwneud penderfyniadau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Cydweithio fel tîm</a:t>
            </a:r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/>
          </a:p>
          <a:p>
            <a:pPr marL="482600" indent="-482600" algn="l" defTabSz="825500">
              <a:buSzPct val="123000"/>
              <a:buChar char="•"/>
              <a:defRPr sz="38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Trin data a defnyddio sgiliau rhifedd</a:t>
            </a:r>
          </a:p>
        </p:txBody>
      </p:sp>
      <p:sp>
        <p:nvSpPr>
          <p:cNvPr id="167" name="YOU WILL UNDERSTAND:…"/>
          <p:cNvSpPr txBox="1"/>
          <p:nvPr/>
        </p:nvSpPr>
        <p:spPr>
          <a:xfrm>
            <a:off x="5578697" y="3372113"/>
            <a:ext cx="9773857" cy="9155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00734"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YN DILYN Y GWEITHGAREDD HWN, DYLECH DDEALL:</a:t>
            </a:r>
          </a:p>
          <a:p>
            <a:pPr algn="l" defTabSz="800734"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/>
          </a:p>
          <a:p>
            <a:pPr marL="790263" indent="-790263" algn="l" defTabSz="800734">
              <a:buSzPct val="100000"/>
              <a:buAutoNum type="arabicPeriod"/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Pam bod morfeydd heli yn cael eu gwarchod a phwysigrwydd Ardaloedd Cadwraeth Arbennig (ACAau)</a:t>
            </a:r>
          </a:p>
          <a:p>
            <a:pPr marL="790263" indent="-790263" algn="l" defTabSz="800734">
              <a:buSzPct val="100000"/>
              <a:buAutoNum type="arabicPeriod"/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/>
          </a:p>
          <a:p>
            <a:pPr marL="790263" indent="-790263" algn="l" defTabSz="800734">
              <a:buSzPct val="100000"/>
              <a:buAutoNum type="arabicPeriod" startAt="2"/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Beth mae anifeiliaid ei angen er mwyn goroesi</a:t>
            </a:r>
          </a:p>
          <a:p>
            <a:pPr marL="790263" indent="-790263" algn="l" defTabSz="800734">
              <a:buSzPct val="100000"/>
              <a:buAutoNum type="arabicPeriod" startAt="2"/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/>
          </a:p>
          <a:p>
            <a:pPr marL="790263" indent="-790263" algn="l" defTabSz="800734">
              <a:buSzPct val="100000"/>
              <a:buAutoNum type="arabicPeriod" startAt="3"/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Beth sy’n gwneud cynefin da</a:t>
            </a:r>
          </a:p>
          <a:p>
            <a:pPr marL="790263" indent="-790263" algn="l" defTabSz="800734">
              <a:buSzPct val="100000"/>
              <a:buAutoNum type="arabicPeriod" startAt="3"/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endParaRPr/>
          </a:p>
          <a:p>
            <a:pPr marL="790263" indent="-790263" algn="l" defTabSz="800734">
              <a:buSzPct val="100000"/>
              <a:buAutoNum type="arabicPeriod" startAt="4"/>
              <a:defRPr sz="36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t>Sut mae ffactorau amgylcheddol yn effeithio ar boblogaethau bywyd gwyllt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What is a Special Area  of Conservation (SAC)?"/>
          <p:cNvSpPr txBox="1">
            <a:spLocks noGrp="1"/>
          </p:cNvSpPr>
          <p:nvPr>
            <p:ph type="title"/>
          </p:nvPr>
        </p:nvSpPr>
        <p:spPr>
          <a:xfrm>
            <a:off x="3380878" y="2044700"/>
            <a:ext cx="15110323" cy="2766864"/>
          </a:xfrm>
          <a:prstGeom prst="rect">
            <a:avLst/>
          </a:prstGeom>
        </p:spPr>
        <p:txBody>
          <a:bodyPr/>
          <a:lstStyle>
            <a:lvl1pPr defTabSz="742950">
              <a:lnSpc>
                <a:spcPct val="100000"/>
              </a:lnSpc>
              <a:defRPr sz="77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Beth yw Ardal Cadwraeth Arbennig (ACA)?</a:t>
            </a:r>
          </a:p>
        </p:txBody>
      </p:sp>
      <p:sp>
        <p:nvSpPr>
          <p:cNvPr id="170" name="SACs are protected areas designated under the Conservation of Habitats and Species Regulations in Wales."/>
          <p:cNvSpPr txBox="1">
            <a:spLocks noGrp="1"/>
          </p:cNvSpPr>
          <p:nvPr>
            <p:ph type="body" sz="quarter" idx="1"/>
          </p:nvPr>
        </p:nvSpPr>
        <p:spPr>
          <a:xfrm>
            <a:off x="3380878" y="5231007"/>
            <a:ext cx="16409234" cy="2262923"/>
          </a:xfrm>
          <a:prstGeom prst="rect">
            <a:avLst/>
          </a:prstGeom>
        </p:spPr>
        <p:txBody>
          <a:bodyPr lIns="45718" tIns="45718" rIns="45718" bIns="45718" numCol="1" spcCol="38100" anchor="t">
            <a:normAutofit/>
          </a:bodyPr>
          <a:lstStyle>
            <a:lvl1pPr defTabSz="2096970">
              <a:lnSpc>
                <a:spcPct val="90000"/>
              </a:lnSpc>
              <a:spcBef>
                <a:spcPts val="3800"/>
              </a:spcBef>
              <a:defRPr sz="44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>
                <a:latin typeface="Avenir Medium"/>
              </a:rPr>
              <a:t>Mae </a:t>
            </a:r>
            <a:r>
              <a:rPr dirty="0" err="1">
                <a:latin typeface="Avenir Medium"/>
              </a:rPr>
              <a:t>ACAau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safleoedd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sy’n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cael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eu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gwarchod</a:t>
            </a:r>
            <a:r>
              <a:rPr dirty="0">
                <a:latin typeface="Avenir Medium"/>
              </a:rPr>
              <a:t> ac </a:t>
            </a:r>
            <a:r>
              <a:rPr dirty="0" err="1">
                <a:latin typeface="Avenir Medium"/>
              </a:rPr>
              <a:t>wedi’u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dynodi</a:t>
            </a:r>
            <a:r>
              <a:rPr dirty="0">
                <a:latin typeface="Avenir Medium"/>
              </a:rPr>
              <a:t> o dan </a:t>
            </a:r>
            <a:r>
              <a:rPr dirty="0" err="1">
                <a:latin typeface="Avenir Medium"/>
              </a:rPr>
              <a:t>Reoliadau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Cadwraeth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Cynefinoedd</a:t>
            </a:r>
            <a:r>
              <a:rPr dirty="0">
                <a:latin typeface="Avenir Medium"/>
              </a:rPr>
              <a:t> a </a:t>
            </a:r>
            <a:r>
              <a:rPr dirty="0" err="1">
                <a:latin typeface="Avenir Medium"/>
              </a:rPr>
              <a:t>Rhywogaethau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yng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Nghymru</a:t>
            </a:r>
            <a:r>
              <a:rPr dirty="0">
                <a:latin typeface="Avenir Medium"/>
              </a:rPr>
              <a:t>. </a:t>
            </a:r>
            <a:endParaRPr lang="en-US" dirty="0">
              <a:latin typeface="Avenir Medium"/>
            </a:endParaRPr>
          </a:p>
        </p:txBody>
      </p:sp>
      <p:pic>
        <p:nvPicPr>
          <p:cNvPr id="171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7" y="0"/>
            <a:ext cx="3162303" cy="12090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44500"/>
            <a:ext cx="2146301" cy="838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hese areas are chosen because they contain rare, threatened or important habitats and species."/>
          <p:cNvSpPr txBox="1"/>
          <p:nvPr/>
        </p:nvSpPr>
        <p:spPr>
          <a:xfrm>
            <a:off x="3380878" y="7913375"/>
            <a:ext cx="17622244" cy="1888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0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 err="1">
                <a:latin typeface="Avenir Medium"/>
              </a:rPr>
              <a:t>Mae’r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ardaloedd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hyn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cael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eu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dewis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oherwydd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eu</a:t>
            </a:r>
            <a:r>
              <a:rPr dirty="0">
                <a:latin typeface="Avenir Medium"/>
              </a:rPr>
              <a:t> bod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cynnwys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cynefinoedd</a:t>
            </a:r>
            <a:r>
              <a:rPr dirty="0">
                <a:latin typeface="Avenir Medium"/>
              </a:rPr>
              <a:t> a </a:t>
            </a:r>
            <a:r>
              <a:rPr dirty="0" err="1">
                <a:latin typeface="Avenir Medium"/>
              </a:rPr>
              <a:t>rhywogaethau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prin</a:t>
            </a:r>
            <a:r>
              <a:rPr dirty="0">
                <a:latin typeface="Avenir Medium"/>
              </a:rPr>
              <a:t>, </a:t>
            </a:r>
            <a:r>
              <a:rPr dirty="0" err="1">
                <a:latin typeface="Avenir Medium"/>
              </a:rPr>
              <a:t>pwysig</a:t>
            </a:r>
            <a:r>
              <a:rPr dirty="0">
                <a:latin typeface="Avenir Medium"/>
              </a:rPr>
              <a:t> neu </a:t>
            </a:r>
            <a:r>
              <a:rPr dirty="0" err="1">
                <a:latin typeface="Avenir Medium"/>
              </a:rPr>
              <a:t>sydd</a:t>
            </a:r>
            <a:r>
              <a:rPr dirty="0">
                <a:latin typeface="Avenir Medium"/>
              </a:rPr>
              <a:t> dan </a:t>
            </a:r>
            <a:r>
              <a:rPr dirty="0" err="1">
                <a:latin typeface="Avenir Medium"/>
              </a:rPr>
              <a:t>fygythiad</a:t>
            </a:r>
            <a:r>
              <a:rPr dirty="0">
                <a:latin typeface="Avenir Medium"/>
              </a:rPr>
              <a:t>.</a:t>
            </a:r>
            <a:endParaRPr lang="en-US" dirty="0">
              <a:latin typeface="Avenir Medium"/>
            </a:endParaRPr>
          </a:p>
        </p:txBody>
      </p:sp>
      <p:pic>
        <p:nvPicPr>
          <p:cNvPr id="174" name="Illustration of a crab " descr="Illustration of a crab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029" y="10498931"/>
            <a:ext cx="2781302" cy="2679703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176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177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178" name="Parau Trafod" descr="Parau Trafod"/>
          <p:cNvPicPr>
            <a:picLocks noChangeAspect="1"/>
          </p:cNvPicPr>
          <p:nvPr/>
        </p:nvPicPr>
        <p:blipFill>
          <a:blip r:embed="rId5"/>
          <a:srcRect t="193"/>
          <a:stretch>
            <a:fillRect/>
          </a:stretch>
        </p:blipFill>
        <p:spPr>
          <a:xfrm>
            <a:off x="20799037" y="773210"/>
            <a:ext cx="2518294" cy="24763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1" build="p" animBg="1" advAuto="0"/>
      <p:bldP spid="173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allout"/>
          <p:cNvSpPr/>
          <p:nvPr/>
        </p:nvSpPr>
        <p:spPr>
          <a:xfrm rot="16200000">
            <a:off x="9891472" y="2991346"/>
            <a:ext cx="2566594" cy="4919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1" name="Callout"/>
          <p:cNvSpPr/>
          <p:nvPr/>
        </p:nvSpPr>
        <p:spPr>
          <a:xfrm rot="16200000">
            <a:off x="15085773" y="2978646"/>
            <a:ext cx="2566594" cy="4919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2" name="Callout"/>
          <p:cNvSpPr/>
          <p:nvPr/>
        </p:nvSpPr>
        <p:spPr>
          <a:xfrm rot="16200000">
            <a:off x="20292773" y="2991346"/>
            <a:ext cx="2566594" cy="4919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3" name="Why are SACs important in Wales?"/>
          <p:cNvSpPr txBox="1">
            <a:spLocks noGrp="1"/>
          </p:cNvSpPr>
          <p:nvPr>
            <p:ph type="title"/>
          </p:nvPr>
        </p:nvSpPr>
        <p:spPr>
          <a:xfrm>
            <a:off x="3597033" y="1399660"/>
            <a:ext cx="19557310" cy="2766866"/>
          </a:xfrm>
          <a:prstGeom prst="rect">
            <a:avLst/>
          </a:prstGeom>
        </p:spPr>
        <p:txBody>
          <a:bodyPr/>
          <a:lstStyle>
            <a:lvl1pPr defTabSz="742950">
              <a:lnSpc>
                <a:spcPct val="100000"/>
              </a:lnSpc>
              <a:defRPr sz="77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Pam fod safleoedd ACAau yn bwysig yng Nghymru?</a:t>
            </a:r>
          </a:p>
        </p:txBody>
      </p:sp>
      <p:pic>
        <p:nvPicPr>
          <p:cNvPr id="184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llustration of a blonde young boy called Dylan " descr="Illustration of a blonde young boy called Dylan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869" y="6949578"/>
            <a:ext cx="2438403" cy="5715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llustration of an auburn haired young female called Carys" descr="Illustration of an auburn haired young female called Cary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1082" y="7019428"/>
            <a:ext cx="2819403" cy="55753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Illustration of a brown haired girl called Maya" descr="Illustration of a brown haired girl called May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37162" y="6924178"/>
            <a:ext cx="2819402" cy="5765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llustration of a brown hair young boy called Efan " descr="Illustration of a brown hair young boy called Efan 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27300" y="6955928"/>
            <a:ext cx="2286000" cy="570230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Callout"/>
          <p:cNvSpPr/>
          <p:nvPr/>
        </p:nvSpPr>
        <p:spPr>
          <a:xfrm rot="16200000">
            <a:off x="4773371" y="2978646"/>
            <a:ext cx="2566594" cy="4919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526" y="0"/>
                </a:moveTo>
                <a:cubicBezTo>
                  <a:pt x="4026" y="0"/>
                  <a:pt x="3621" y="212"/>
                  <a:pt x="3621" y="472"/>
                </a:cubicBezTo>
                <a:lnTo>
                  <a:pt x="3621" y="3776"/>
                </a:lnTo>
                <a:lnTo>
                  <a:pt x="0" y="4721"/>
                </a:lnTo>
                <a:lnTo>
                  <a:pt x="3621" y="5665"/>
                </a:lnTo>
                <a:lnTo>
                  <a:pt x="3621" y="21128"/>
                </a:lnTo>
                <a:cubicBezTo>
                  <a:pt x="3621" y="21388"/>
                  <a:pt x="4026" y="21600"/>
                  <a:pt x="4526" y="21600"/>
                </a:cubicBezTo>
                <a:lnTo>
                  <a:pt x="20695" y="21600"/>
                </a:lnTo>
                <a:cubicBezTo>
                  <a:pt x="21195" y="21600"/>
                  <a:pt x="21600" y="21388"/>
                  <a:pt x="21600" y="21128"/>
                </a:cubicBezTo>
                <a:lnTo>
                  <a:pt x="21600" y="472"/>
                </a:lnTo>
                <a:cubicBezTo>
                  <a:pt x="21600" y="212"/>
                  <a:pt x="21195" y="0"/>
                  <a:pt x="20695" y="0"/>
                </a:cubicBezTo>
                <a:lnTo>
                  <a:pt x="4526" y="0"/>
                </a:ln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1" name="I think SACs are all about helping animals like otters and rare birds survive."/>
          <p:cNvSpPr txBox="1"/>
          <p:nvPr/>
        </p:nvSpPr>
        <p:spPr>
          <a:xfrm>
            <a:off x="3857237" y="4347697"/>
            <a:ext cx="4398865" cy="1595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 err="1">
                <a:latin typeface="Avenir Medium"/>
              </a:rPr>
              <a:t>Dwi’n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credu</a:t>
            </a:r>
            <a:r>
              <a:rPr dirty="0">
                <a:latin typeface="Avenir Medium"/>
              </a:rPr>
              <a:t> bod </a:t>
            </a:r>
            <a:r>
              <a:rPr dirty="0" err="1">
                <a:latin typeface="Avenir Medium"/>
              </a:rPr>
              <a:t>safleoedd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ACAau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cefnogi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anifeiliaid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fel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dyfrgwn</a:t>
            </a:r>
            <a:r>
              <a:rPr dirty="0">
                <a:latin typeface="Avenir Medium"/>
              </a:rPr>
              <a:t> a </a:t>
            </a:r>
            <a:r>
              <a:rPr dirty="0" err="1">
                <a:latin typeface="Avenir Medium"/>
              </a:rPr>
              <a:t>morloi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i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oroesi</a:t>
            </a:r>
            <a:r>
              <a:rPr dirty="0">
                <a:latin typeface="Avenir Medium"/>
              </a:rPr>
              <a:t>.</a:t>
            </a:r>
            <a:endParaRPr lang="en-US">
              <a:latin typeface="Avenir Medium"/>
            </a:endParaRPr>
          </a:p>
        </p:txBody>
      </p:sp>
      <p:sp>
        <p:nvSpPr>
          <p:cNvPr id="192" name="I think SACs are conservation sites, which safeguard species such as harbour porpoises."/>
          <p:cNvSpPr txBox="1"/>
          <p:nvPr/>
        </p:nvSpPr>
        <p:spPr>
          <a:xfrm>
            <a:off x="8896036" y="4283700"/>
            <a:ext cx="4557468" cy="1905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 defTabSz="2170120">
              <a:lnSpc>
                <a:spcPct val="90000"/>
              </a:lnSpc>
              <a:spcBef>
                <a:spcPts val="4000"/>
              </a:spcBef>
              <a:defRPr sz="23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 err="1">
                <a:latin typeface="Avenir Medium"/>
              </a:rPr>
              <a:t>Dwi'n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meddwl</a:t>
            </a:r>
            <a:r>
              <a:rPr dirty="0">
                <a:latin typeface="Avenir Medium"/>
              </a:rPr>
              <a:t> bod </a:t>
            </a:r>
            <a:r>
              <a:rPr dirty="0" err="1">
                <a:latin typeface="Avenir Medium"/>
              </a:rPr>
              <a:t>Ardaloedd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Cadwraeth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Arbennig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safleoedd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cadwraeth</a:t>
            </a:r>
            <a:r>
              <a:rPr dirty="0">
                <a:latin typeface="Avenir Medium"/>
              </a:rPr>
              <a:t>, </a:t>
            </a:r>
            <a:r>
              <a:rPr dirty="0" err="1">
                <a:latin typeface="Avenir Medium"/>
              </a:rPr>
              <a:t>sy'n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diogelu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rhywogaethau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fel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llamhidyddion</a:t>
            </a:r>
            <a:r>
              <a:rPr dirty="0">
                <a:latin typeface="Avenir Medium"/>
              </a:rPr>
              <a:t> yr </a:t>
            </a:r>
            <a:r>
              <a:rPr dirty="0" err="1">
                <a:latin typeface="Avenir Medium"/>
              </a:rPr>
              <a:t>harbwr</a:t>
            </a:r>
            <a:r>
              <a:rPr dirty="0">
                <a:latin typeface="Avenir Medium"/>
              </a:rPr>
              <a:t>.</a:t>
            </a:r>
            <a:endParaRPr lang="en-US" dirty="0">
              <a:latin typeface="Avenir Medium"/>
            </a:endParaRPr>
          </a:p>
        </p:txBody>
      </p:sp>
      <p:sp>
        <p:nvSpPr>
          <p:cNvPr id="193" name="I think Marine SACs protect habitats such as saltmarshes and reefs."/>
          <p:cNvSpPr txBox="1"/>
          <p:nvPr/>
        </p:nvSpPr>
        <p:spPr>
          <a:xfrm>
            <a:off x="14085537" y="4283700"/>
            <a:ext cx="4607117" cy="1901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 err="1">
                <a:latin typeface="Avenir Medium"/>
              </a:rPr>
              <a:t>Dwi’n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credu</a:t>
            </a:r>
            <a:r>
              <a:rPr dirty="0">
                <a:latin typeface="Avenir Medium"/>
              </a:rPr>
              <a:t> bod </a:t>
            </a:r>
            <a:r>
              <a:rPr dirty="0" err="1">
                <a:latin typeface="Avenir Medium"/>
              </a:rPr>
              <a:t>safleoedd</a:t>
            </a:r>
            <a:r>
              <a:rPr dirty="0">
                <a:latin typeface="Avenir Medium"/>
              </a:rPr>
              <a:t> ACA </a:t>
            </a:r>
            <a:r>
              <a:rPr dirty="0" err="1">
                <a:latin typeface="Avenir Medium"/>
              </a:rPr>
              <a:t>Morol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amddiffyn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cynefinoedd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fel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morfeydd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heli</a:t>
            </a:r>
            <a:r>
              <a:rPr dirty="0">
                <a:latin typeface="Avenir Medium"/>
              </a:rPr>
              <a:t> a </a:t>
            </a:r>
            <a:r>
              <a:rPr dirty="0" err="1">
                <a:latin typeface="Avenir Medium"/>
              </a:rPr>
              <a:t>riffiau</a:t>
            </a:r>
            <a:r>
              <a:rPr dirty="0">
                <a:latin typeface="Avenir Medium"/>
              </a:rPr>
              <a:t>.</a:t>
            </a:r>
            <a:endParaRPr lang="en-US" dirty="0">
              <a:latin typeface="Avenir Medium"/>
            </a:endParaRPr>
          </a:p>
        </p:txBody>
      </p:sp>
      <p:sp>
        <p:nvSpPr>
          <p:cNvPr id="194" name="I believe SACs are chosen to protect places where animals breed or stop to feed when they’re migrating."/>
          <p:cNvSpPr txBox="1"/>
          <p:nvPr/>
        </p:nvSpPr>
        <p:spPr>
          <a:xfrm>
            <a:off x="19324687" y="4277350"/>
            <a:ext cx="4527654" cy="18925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 defTabSz="2096970">
              <a:lnSpc>
                <a:spcPct val="90000"/>
              </a:lnSpc>
              <a:spcBef>
                <a:spcPts val="3800"/>
              </a:spcBef>
              <a:defRPr sz="2200">
                <a:solidFill>
                  <a:srgbClr val="2B3F45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 err="1">
                <a:latin typeface="Avenir Medium"/>
              </a:rPr>
              <a:t>Rwy'n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credu</a:t>
            </a:r>
            <a:r>
              <a:rPr dirty="0">
                <a:latin typeface="Avenir Medium"/>
              </a:rPr>
              <a:t> bod </a:t>
            </a:r>
            <a:r>
              <a:rPr dirty="0" err="1">
                <a:latin typeface="Avenir Medium"/>
              </a:rPr>
              <a:t>safleoedd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ACAau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cael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eu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dewis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i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amddiffyn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lleoedd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lle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mae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anifeiliaid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bridio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neu'n</a:t>
            </a:r>
            <a:r>
              <a:rPr dirty="0">
                <a:latin typeface="Avenir Medium"/>
              </a:rPr>
              <a:t> aros </a:t>
            </a:r>
            <a:r>
              <a:rPr dirty="0" err="1">
                <a:latin typeface="Avenir Medium"/>
              </a:rPr>
              <a:t>i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fwydo</a:t>
            </a:r>
            <a:r>
              <a:rPr dirty="0">
                <a:latin typeface="Avenir Medium"/>
              </a:rPr>
              <a:t> pan </a:t>
            </a:r>
            <a:r>
              <a:rPr dirty="0" err="1">
                <a:latin typeface="Avenir Medium"/>
              </a:rPr>
              <a:t>fyddant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yn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mudo</a:t>
            </a:r>
            <a:r>
              <a:rPr dirty="0">
                <a:latin typeface="Avenir Medium"/>
              </a:rPr>
              <a:t>.</a:t>
            </a:r>
            <a:endParaRPr lang="en-US" dirty="0">
              <a:latin typeface="Avenir Medium"/>
            </a:endParaRPr>
          </a:p>
        </p:txBody>
      </p:sp>
      <p:sp>
        <p:nvSpPr>
          <p:cNvPr id="195" name="DYLAN"/>
          <p:cNvSpPr txBox="1"/>
          <p:nvPr/>
        </p:nvSpPr>
        <p:spPr>
          <a:xfrm>
            <a:off x="7077918" y="11942295"/>
            <a:ext cx="1562599" cy="720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>
                <a:latin typeface="Avenir Medium"/>
              </a:rPr>
              <a:t>DYLAN</a:t>
            </a:r>
            <a:endParaRPr lang="en-US">
              <a:latin typeface="Avenir Medium"/>
            </a:endParaRPr>
          </a:p>
        </p:txBody>
      </p:sp>
      <p:sp>
        <p:nvSpPr>
          <p:cNvPr id="196" name="CARYS"/>
          <p:cNvSpPr txBox="1"/>
          <p:nvPr/>
        </p:nvSpPr>
        <p:spPr>
          <a:xfrm>
            <a:off x="12264032" y="11942295"/>
            <a:ext cx="1562599" cy="720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>
                <a:latin typeface="Avenir Medium"/>
              </a:rPr>
              <a:t>CARYS</a:t>
            </a:r>
            <a:endParaRPr lang="en-US">
              <a:latin typeface="Avenir Medium"/>
            </a:endParaRPr>
          </a:p>
        </p:txBody>
      </p:sp>
      <p:sp>
        <p:nvSpPr>
          <p:cNvPr id="197" name="EFAN"/>
          <p:cNvSpPr txBox="1"/>
          <p:nvPr/>
        </p:nvSpPr>
        <p:spPr>
          <a:xfrm>
            <a:off x="17450147" y="11942295"/>
            <a:ext cx="1562599" cy="720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>
                <a:latin typeface="Avenir Medium"/>
              </a:rPr>
              <a:t>EFAN</a:t>
            </a:r>
            <a:endParaRPr lang="en-US">
              <a:latin typeface="Avenir Medium"/>
            </a:endParaRPr>
          </a:p>
        </p:txBody>
      </p:sp>
      <p:sp>
        <p:nvSpPr>
          <p:cNvPr id="198" name="MAYA"/>
          <p:cNvSpPr txBox="1"/>
          <p:nvPr/>
        </p:nvSpPr>
        <p:spPr>
          <a:xfrm>
            <a:off x="20350261" y="11942295"/>
            <a:ext cx="1562599" cy="720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6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>
                <a:latin typeface="Avenir Medium"/>
              </a:rPr>
              <a:t>MAYA</a:t>
            </a:r>
            <a:endParaRPr lang="en-US">
              <a:latin typeface="Avenir Medium"/>
            </a:endParaRPr>
          </a:p>
        </p:txBody>
      </p:sp>
      <p:sp>
        <p:nvSpPr>
          <p:cNvPr id="199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200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201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202" name="Parau Trafod " descr="Parau Trafod 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7628" y="10651014"/>
            <a:ext cx="2332824" cy="22840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ACs in Wales?"/>
          <p:cNvSpPr txBox="1">
            <a:spLocks noGrp="1"/>
          </p:cNvSpPr>
          <p:nvPr>
            <p:ph type="title"/>
          </p:nvPr>
        </p:nvSpPr>
        <p:spPr>
          <a:xfrm>
            <a:off x="2805982" y="1055921"/>
            <a:ext cx="10936897" cy="2756425"/>
          </a:xfrm>
          <a:prstGeom prst="rect">
            <a:avLst/>
          </a:prstGeom>
        </p:spPr>
        <p:txBody>
          <a:bodyPr/>
          <a:lstStyle/>
          <a:p>
            <a:pPr defTabSz="825500">
              <a:lnSpc>
                <a:spcPct val="100000"/>
              </a:lnSpc>
              <a:defRPr sz="7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pPr>
            <a:r>
              <a:t>Safleoedd ACAau </a:t>
            </a:r>
            <a:br/>
            <a:r>
              <a:t>yng Nghymru</a:t>
            </a:r>
          </a:p>
        </p:txBody>
      </p:sp>
      <p:pic>
        <p:nvPicPr>
          <p:cNvPr id="205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Where is the closest Marine SAC to you?   What features could it protect?"/>
          <p:cNvSpPr txBox="1"/>
          <p:nvPr/>
        </p:nvSpPr>
        <p:spPr>
          <a:xfrm>
            <a:off x="2783352" y="4065015"/>
            <a:ext cx="10982157" cy="2144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 defTabSz="2292037">
              <a:lnSpc>
                <a:spcPct val="90000"/>
              </a:lnSpc>
              <a:spcBef>
                <a:spcPts val="4200"/>
              </a:spcBef>
              <a:defRPr sz="48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>
                <a:latin typeface="Avenir Medium"/>
              </a:rPr>
              <a:t>Ble </a:t>
            </a:r>
            <a:r>
              <a:rPr dirty="0" err="1">
                <a:latin typeface="Avenir Medium"/>
              </a:rPr>
              <a:t>mae'r</a:t>
            </a:r>
            <a:r>
              <a:rPr dirty="0">
                <a:latin typeface="Avenir Medium"/>
              </a:rPr>
              <a:t> ACA </a:t>
            </a:r>
            <a:r>
              <a:rPr dirty="0" err="1">
                <a:latin typeface="Avenir Medium"/>
              </a:rPr>
              <a:t>Morol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agosaf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atoch</a:t>
            </a:r>
            <a:r>
              <a:rPr dirty="0">
                <a:latin typeface="Avenir Medium"/>
              </a:rPr>
              <a:t> chi?   Pa </a:t>
            </a:r>
            <a:r>
              <a:rPr dirty="0" err="1">
                <a:latin typeface="Avenir Medium"/>
              </a:rPr>
              <a:t>nodweddion</a:t>
            </a:r>
            <a:r>
              <a:rPr dirty="0">
                <a:latin typeface="Avenir Medium"/>
              </a:rPr>
              <a:t> y </a:t>
            </a:r>
            <a:r>
              <a:rPr dirty="0" err="1">
                <a:latin typeface="Avenir Medium"/>
              </a:rPr>
              <a:t>gallai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eu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diogelu</a:t>
            </a:r>
            <a:r>
              <a:rPr dirty="0">
                <a:latin typeface="Avenir Medium"/>
              </a:rPr>
              <a:t>?</a:t>
            </a:r>
            <a:endParaRPr lang="en-US" dirty="0">
              <a:latin typeface="Avenir Medium"/>
            </a:endParaRPr>
          </a:p>
        </p:txBody>
      </p:sp>
      <p:sp>
        <p:nvSpPr>
          <p:cNvPr id="208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209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210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211" name="Parau Trafod " descr="Parau Trafod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509" y="6274029"/>
            <a:ext cx="2540002" cy="2540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Map Safleoedd ACAau yng Nghymru" descr="Map Safleoedd ACAau yng Nghymru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3299" y="-387868"/>
            <a:ext cx="13339870" cy="14134068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1. ACA Aber Dyfrdwy…"/>
          <p:cNvSpPr txBox="1"/>
          <p:nvPr/>
        </p:nvSpPr>
        <p:spPr>
          <a:xfrm>
            <a:off x="7784935" y="9257521"/>
            <a:ext cx="6408441" cy="387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1. ACA Aber Dyfrdwy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2. ACA Y Fenai a Bae Conwy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3. ACA Gogledd Môn Forol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4. ACA Pen Llŷn a’r Sarnau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5. ACA Gorllewin Cymru Forol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6. ACA Bae Ceredigion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7. ACA Sir Benfro Forol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8. ACA Bae Caerfyrddin ac Aberoedd</a:t>
            </a:r>
          </a:p>
          <a:p>
            <a: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rgbClr val="248B91"/>
                </a:solidFill>
              </a:defRPr>
            </a:pPr>
            <a:r>
              <a:t>9. ACA Aber Afon Hafren</a:t>
            </a:r>
          </a:p>
        </p:txBody>
      </p:sp>
      <p:pic>
        <p:nvPicPr>
          <p:cNvPr id="214" name="Illustration of an auburn haired young female called Carys" descr="Illustration of an auburn haired young female called Cary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221430" y="7530891"/>
            <a:ext cx="2819403" cy="55753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Beautiful image of a North Wales SaltMarsh " descr="Beautiful image of a North Wales SaltMarsh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" y="0"/>
            <a:ext cx="24384003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Decorative panel in brand colours" descr="Decorative panel in brand colou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Tir a Mor Logo" descr="Tir a Mor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PHOTO: John Archer-Thompson"/>
          <p:cNvSpPr txBox="1"/>
          <p:nvPr/>
        </p:nvSpPr>
        <p:spPr>
          <a:xfrm>
            <a:off x="333423" y="12955368"/>
            <a:ext cx="6354469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LLUN: John Archer-Thompson</a:t>
            </a:r>
          </a:p>
        </p:txBody>
      </p:sp>
      <p:sp>
        <p:nvSpPr>
          <p:cNvPr id="220" name="Rounded Rectangle"/>
          <p:cNvSpPr/>
          <p:nvPr/>
        </p:nvSpPr>
        <p:spPr>
          <a:xfrm>
            <a:off x="4089400" y="2184400"/>
            <a:ext cx="13223240" cy="5297190"/>
          </a:xfrm>
          <a:prstGeom prst="roundRect">
            <a:avLst>
              <a:gd name="adj" fmla="val 12806"/>
            </a:avLst>
          </a:prstGeom>
          <a:solidFill>
            <a:srgbClr val="FFFFFF">
              <a:alpha val="33366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21" name="What can you see?"/>
          <p:cNvSpPr txBox="1">
            <a:spLocks noGrp="1"/>
          </p:cNvSpPr>
          <p:nvPr>
            <p:ph type="title"/>
          </p:nvPr>
        </p:nvSpPr>
        <p:spPr>
          <a:xfrm>
            <a:off x="4503025" y="2400300"/>
            <a:ext cx="14240473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Beth allwch chi ei weld?</a:t>
            </a:r>
          </a:p>
        </p:txBody>
      </p:sp>
      <p:sp>
        <p:nvSpPr>
          <p:cNvPr id="222" name="What kind of habitat can you see?…"/>
          <p:cNvSpPr txBox="1"/>
          <p:nvPr/>
        </p:nvSpPr>
        <p:spPr>
          <a:xfrm>
            <a:off x="4626353" y="3757807"/>
            <a:ext cx="10888171" cy="363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914400">
              <a:lnSpc>
                <a:spcPts val="5700"/>
              </a:lnSpc>
              <a:tabLst>
                <a:tab pos="292100" algn="l"/>
                <a:tab pos="596900" algn="l"/>
                <a:tab pos="901700" algn="l"/>
                <a:tab pos="1206500" algn="l"/>
                <a:tab pos="1511300" algn="l"/>
                <a:tab pos="1803400" algn="l"/>
                <a:tab pos="2108200" algn="l"/>
                <a:tab pos="2413000" algn="l"/>
                <a:tab pos="2717800" algn="l"/>
                <a:tab pos="3022600" algn="l"/>
                <a:tab pos="3314700" algn="l"/>
                <a:tab pos="3619500" algn="l"/>
              </a:tabLst>
              <a:defRPr sz="4300" spc="-100">
                <a:solidFill>
                  <a:srgbClr val="2D3E45"/>
                </a:solidFill>
              </a:defRPr>
            </a:pPr>
            <a:r>
              <a:t>Pa fath o gynefin allwch chi ei weld? </a:t>
            </a:r>
            <a:endParaRPr spc="-84"/>
          </a:p>
          <a:p>
            <a:pPr algn="l" defTabSz="914400">
              <a:lnSpc>
                <a:spcPts val="5700"/>
              </a:lnSpc>
              <a:tabLst>
                <a:tab pos="292100" algn="l"/>
                <a:tab pos="596900" algn="l"/>
                <a:tab pos="901700" algn="l"/>
                <a:tab pos="1206500" algn="l"/>
                <a:tab pos="1511300" algn="l"/>
                <a:tab pos="1803400" algn="l"/>
                <a:tab pos="2108200" algn="l"/>
                <a:tab pos="2413000" algn="l"/>
                <a:tab pos="2717800" algn="l"/>
                <a:tab pos="3022600" algn="l"/>
                <a:tab pos="3314700" algn="l"/>
                <a:tab pos="3619500" algn="l"/>
              </a:tabLst>
              <a:defRPr sz="4300" spc="-84">
                <a:solidFill>
                  <a:srgbClr val="2D3E45"/>
                </a:solidFill>
              </a:defRPr>
            </a:pPr>
            <a:endParaRPr spc="-84"/>
          </a:p>
          <a:p>
            <a:pPr algn="l" defTabSz="914400">
              <a:lnSpc>
                <a:spcPts val="5700"/>
              </a:lnSpc>
              <a:tabLst>
                <a:tab pos="292100" algn="l"/>
                <a:tab pos="596900" algn="l"/>
                <a:tab pos="901700" algn="l"/>
                <a:tab pos="1206500" algn="l"/>
                <a:tab pos="1511300" algn="l"/>
                <a:tab pos="1803400" algn="l"/>
                <a:tab pos="2108200" algn="l"/>
                <a:tab pos="2413000" algn="l"/>
                <a:tab pos="2717800" algn="l"/>
                <a:tab pos="3022600" algn="l"/>
                <a:tab pos="3314700" algn="l"/>
                <a:tab pos="3619500" algn="l"/>
              </a:tabLst>
              <a:defRPr sz="4300" spc="-100">
                <a:solidFill>
                  <a:srgbClr val="2D3E45"/>
                </a:solidFill>
              </a:defRPr>
            </a:pPr>
            <a:r>
              <a:t>Pam ydych chi’n meddwl fod y safle yn cael ei warchod fel Ardal Cadwraeth Arbennig? </a:t>
            </a:r>
          </a:p>
        </p:txBody>
      </p:sp>
      <p:pic>
        <p:nvPicPr>
          <p:cNvPr id="223" name="Illustration of a brown hair young boy called Efan " descr="Illustration of a brown hair young boy called Efan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2809" y="4016535"/>
            <a:ext cx="2286002" cy="5702303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225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226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227" name="Parau Trafod" descr="Parau Trafo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30560" y="2967932"/>
            <a:ext cx="2540002" cy="254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altmarshes in Wales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77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Morfeydd Heli yng Nghymru</a:t>
            </a:r>
          </a:p>
        </p:txBody>
      </p:sp>
      <p:pic>
        <p:nvPicPr>
          <p:cNvPr id="230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Tir a Mor Logo " descr="Tir a Mor Logo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Can you find the closest Saltmarsh to you?…"/>
          <p:cNvSpPr txBox="1"/>
          <p:nvPr/>
        </p:nvSpPr>
        <p:spPr>
          <a:xfrm>
            <a:off x="3368177" y="3974355"/>
            <a:ext cx="13283907" cy="4035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>
                <a:latin typeface="Avenir Heavy"/>
              </a:rPr>
              <a:t>Ble </a:t>
            </a:r>
            <a:r>
              <a:rPr dirty="0" err="1">
                <a:latin typeface="Avenir Heavy"/>
              </a:rPr>
              <a:t>mae’r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forfa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heli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agosaf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atoch</a:t>
            </a:r>
            <a:r>
              <a:rPr dirty="0">
                <a:latin typeface="Avenir Heavy"/>
              </a:rPr>
              <a:t> chi?</a:t>
            </a:r>
            <a:endParaRPr lang="en-US">
              <a:latin typeface="Avenir Heavy"/>
            </a:endParaRPr>
          </a:p>
          <a:p>
            <a: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dirty="0">
                <a:latin typeface="Avenir Heavy"/>
              </a:rPr>
              <a:t>Sut </a:t>
            </a:r>
            <a:r>
              <a:rPr dirty="0" err="1">
                <a:latin typeface="Avenir Heavy"/>
              </a:rPr>
              <a:t>allwch</a:t>
            </a:r>
            <a:r>
              <a:rPr dirty="0">
                <a:latin typeface="Avenir Heavy"/>
              </a:rPr>
              <a:t> chi </a:t>
            </a:r>
            <a:r>
              <a:rPr dirty="0" err="1">
                <a:latin typeface="Avenir Heavy"/>
              </a:rPr>
              <a:t>gyrraedd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yno</a:t>
            </a:r>
            <a:r>
              <a:rPr dirty="0">
                <a:latin typeface="Avenir Heavy"/>
              </a:rPr>
              <a:t> a </a:t>
            </a:r>
            <a:r>
              <a:rPr dirty="0" err="1">
                <a:latin typeface="Avenir Heavy"/>
              </a:rPr>
              <a:t>beth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allech</a:t>
            </a:r>
            <a:r>
              <a:rPr dirty="0">
                <a:latin typeface="Avenir Heavy"/>
              </a:rPr>
              <a:t> chi </a:t>
            </a:r>
            <a:r>
              <a:rPr dirty="0" err="1">
                <a:latin typeface="Avenir Heavy"/>
              </a:rPr>
              <a:t>ei</a:t>
            </a:r>
            <a:r>
              <a:rPr dirty="0">
                <a:latin typeface="Avenir Heavy"/>
              </a:rPr>
              <a:t> weld </a:t>
            </a:r>
            <a:r>
              <a:rPr dirty="0" err="1">
                <a:latin typeface="Avenir Heavy"/>
              </a:rPr>
              <a:t>ar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ôl</a:t>
            </a:r>
            <a:r>
              <a:rPr dirty="0">
                <a:latin typeface="Avenir Heavy"/>
              </a:rPr>
              <a:t> </a:t>
            </a:r>
            <a:r>
              <a:rPr dirty="0" err="1">
                <a:latin typeface="Avenir Heavy"/>
              </a:rPr>
              <a:t>cyrraedd</a:t>
            </a:r>
            <a:r>
              <a:rPr dirty="0">
                <a:latin typeface="Avenir Heavy"/>
              </a:rPr>
              <a:t>? </a:t>
            </a:r>
          </a:p>
        </p:txBody>
      </p:sp>
      <p:sp>
        <p:nvSpPr>
          <p:cNvPr id="233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234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235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236" name="Parau Trafod " descr="Parau Trafod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406" y="7841726"/>
            <a:ext cx="2540002" cy="25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Map showing areas " descr="Map showing areas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0382" y="-283039"/>
            <a:ext cx="10923683" cy="141357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allout"/>
          <p:cNvSpPr/>
          <p:nvPr/>
        </p:nvSpPr>
        <p:spPr>
          <a:xfrm rot="16200000">
            <a:off x="8743373" y="4414470"/>
            <a:ext cx="1197475" cy="3819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0" name="Callout"/>
          <p:cNvSpPr/>
          <p:nvPr/>
        </p:nvSpPr>
        <p:spPr>
          <a:xfrm rot="16200000">
            <a:off x="4679373" y="5874970"/>
            <a:ext cx="1197475" cy="3819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1" name="Callout"/>
          <p:cNvSpPr/>
          <p:nvPr/>
        </p:nvSpPr>
        <p:spPr>
          <a:xfrm rot="16200000">
            <a:off x="8743373" y="5874970"/>
            <a:ext cx="1197475" cy="3819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2" name="Callout"/>
          <p:cNvSpPr/>
          <p:nvPr/>
        </p:nvSpPr>
        <p:spPr>
          <a:xfrm rot="16200000">
            <a:off x="4679373" y="4414470"/>
            <a:ext cx="1197475" cy="3819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128"/>
                </a:moveTo>
                <a:lnTo>
                  <a:pt x="0" y="472"/>
                </a:lnTo>
                <a:cubicBezTo>
                  <a:pt x="0" y="211"/>
                  <a:pt x="674" y="0"/>
                  <a:pt x="1506" y="0"/>
                </a:cubicBezTo>
                <a:lnTo>
                  <a:pt x="20094" y="0"/>
                </a:lnTo>
                <a:cubicBezTo>
                  <a:pt x="20926" y="0"/>
                  <a:pt x="21600" y="211"/>
                  <a:pt x="21600" y="472"/>
                </a:cubicBezTo>
                <a:lnTo>
                  <a:pt x="21600" y="21128"/>
                </a:lnTo>
                <a:cubicBezTo>
                  <a:pt x="21600" y="21389"/>
                  <a:pt x="20926" y="21600"/>
                  <a:pt x="20094" y="21600"/>
                </a:cubicBezTo>
                <a:lnTo>
                  <a:pt x="1506" y="21600"/>
                </a:lnTo>
                <a:cubicBezTo>
                  <a:pt x="674" y="21600"/>
                  <a:pt x="0" y="21389"/>
                  <a:pt x="0" y="21128"/>
                </a:cubicBezTo>
                <a:close/>
              </a:path>
            </a:pathLst>
          </a:custGeom>
          <a:solidFill>
            <a:srgbClr val="CDE5E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3" name="Habitat Elements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Elfennau Cynefin</a:t>
            </a:r>
          </a:p>
        </p:txBody>
      </p:sp>
      <p:pic>
        <p:nvPicPr>
          <p:cNvPr id="244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What are the main elements of habitat?"/>
          <p:cNvSpPr txBox="1"/>
          <p:nvPr/>
        </p:nvSpPr>
        <p:spPr>
          <a:xfrm>
            <a:off x="3418977" y="3377455"/>
            <a:ext cx="13283907" cy="1245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>
                <a:latin typeface="Avenir Medium"/>
              </a:rPr>
              <a:t>Beth </a:t>
            </a:r>
            <a:r>
              <a:rPr dirty="0" err="1">
                <a:latin typeface="Avenir Medium"/>
              </a:rPr>
              <a:t>yw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prif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elfennau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cynefin</a:t>
            </a:r>
            <a:r>
              <a:rPr dirty="0">
                <a:latin typeface="Avenir Medium"/>
              </a:rPr>
              <a:t>?</a:t>
            </a:r>
            <a:endParaRPr lang="en-US" dirty="0">
              <a:latin typeface="Avenir Medium"/>
            </a:endParaRPr>
          </a:p>
        </p:txBody>
      </p:sp>
      <p:pic>
        <p:nvPicPr>
          <p:cNvPr id="247" name="Illustration of a blonde young boy called Dylan with his finger pointing towards an open mouth" descr="Illustration of a blonde young boy called Dylan with his finger pointing towards an open mouth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8392" y="2361477"/>
            <a:ext cx="4553651" cy="10672617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FOOD"/>
          <p:cNvSpPr txBox="1"/>
          <p:nvPr/>
        </p:nvSpPr>
        <p:spPr>
          <a:xfrm>
            <a:off x="3622178" y="5904755"/>
            <a:ext cx="2438403" cy="1245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B3F45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BWYD</a:t>
            </a:r>
          </a:p>
        </p:txBody>
      </p:sp>
      <p:sp>
        <p:nvSpPr>
          <p:cNvPr id="249" name="WATER"/>
          <p:cNvSpPr txBox="1"/>
          <p:nvPr/>
        </p:nvSpPr>
        <p:spPr>
          <a:xfrm>
            <a:off x="7686178" y="5904755"/>
            <a:ext cx="2438403" cy="1245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B3F45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DŴR</a:t>
            </a:r>
          </a:p>
        </p:txBody>
      </p:sp>
      <p:sp>
        <p:nvSpPr>
          <p:cNvPr id="250" name="SHELTER"/>
          <p:cNvSpPr txBox="1"/>
          <p:nvPr/>
        </p:nvSpPr>
        <p:spPr>
          <a:xfrm>
            <a:off x="3622178" y="7365255"/>
            <a:ext cx="3337522" cy="1245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B3F45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LLOCHES</a:t>
            </a:r>
          </a:p>
        </p:txBody>
      </p:sp>
      <p:sp>
        <p:nvSpPr>
          <p:cNvPr id="251" name="SPACE"/>
          <p:cNvSpPr txBox="1"/>
          <p:nvPr/>
        </p:nvSpPr>
        <p:spPr>
          <a:xfrm>
            <a:off x="7686178" y="7365255"/>
            <a:ext cx="2438403" cy="1245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2B3F45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GOFOD</a:t>
            </a:r>
          </a:p>
        </p:txBody>
      </p:sp>
      <p:pic>
        <p:nvPicPr>
          <p:cNvPr id="252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45400" y="5022850"/>
            <a:ext cx="593761" cy="445321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Can you think of an action that represent the elements?"/>
          <p:cNvSpPr txBox="1"/>
          <p:nvPr/>
        </p:nvSpPr>
        <p:spPr>
          <a:xfrm>
            <a:off x="3368178" y="9183044"/>
            <a:ext cx="1367014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 defTabSz="1950671">
              <a:lnSpc>
                <a:spcPct val="90000"/>
              </a:lnSpc>
              <a:spcBef>
                <a:spcPts val="3600"/>
              </a:spcBef>
              <a:defRPr sz="37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 err="1">
                <a:latin typeface="Avenir Medium"/>
              </a:rPr>
              <a:t>Allwch</a:t>
            </a:r>
            <a:r>
              <a:rPr dirty="0">
                <a:latin typeface="Avenir Medium"/>
              </a:rPr>
              <a:t> chi </a:t>
            </a:r>
            <a:r>
              <a:rPr dirty="0" err="1">
                <a:latin typeface="Avenir Medium"/>
              </a:rPr>
              <a:t>feddwl</a:t>
            </a:r>
            <a:r>
              <a:rPr dirty="0">
                <a:latin typeface="Avenir Medium"/>
              </a:rPr>
              <a:t> am </a:t>
            </a:r>
            <a:r>
              <a:rPr dirty="0" err="1">
                <a:latin typeface="Avenir Medium"/>
              </a:rPr>
              <a:t>weithred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sy'n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cynrychioli'r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elfennau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hyn</a:t>
            </a:r>
            <a:r>
              <a:rPr dirty="0">
                <a:latin typeface="Avenir Medium"/>
              </a:rPr>
              <a:t>?</a:t>
            </a:r>
            <a:endParaRPr lang="en-US" dirty="0">
              <a:latin typeface="Avenir Medium"/>
            </a:endParaRPr>
          </a:p>
        </p:txBody>
      </p:sp>
      <p:sp>
        <p:nvSpPr>
          <p:cNvPr id="254" name="DYLAN IS HOLDING HIS HAND TO HIS MOUTH THIS ACTION REPRESENTS FOOD"/>
          <p:cNvSpPr txBox="1"/>
          <p:nvPr/>
        </p:nvSpPr>
        <p:spPr>
          <a:xfrm>
            <a:off x="3368178" y="10110541"/>
            <a:ext cx="13670143" cy="71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/>
          <a:p>
            <a:pPr algn="l">
              <a:lnSpc>
                <a:spcPct val="90000"/>
              </a:lnSpc>
              <a:spcBef>
                <a:spcPts val="4500"/>
              </a:spcBef>
              <a:defRPr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>
                <a:latin typeface="Avenir Heavy"/>
              </a:rPr>
              <a:t>MAE DYLAN YN DAL EI LAW AT EI GEG. MAE'R WEITHRED HON YN CYNRYCHIOLI </a:t>
            </a:r>
            <a:r>
              <a:rPr>
                <a:latin typeface="Avenir Heavy"/>
                <a:sym typeface="Avenir Black"/>
              </a:rPr>
              <a:t>BWYD</a:t>
            </a:r>
            <a:endParaRPr lang="en-US">
              <a:latin typeface="Avenir Heavy"/>
            </a:endParaRPr>
          </a:p>
        </p:txBody>
      </p:sp>
      <p:sp>
        <p:nvSpPr>
          <p:cNvPr id="255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256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257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258" name="Parau Trafod" descr="Parau Trafo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50178" y="5657850"/>
            <a:ext cx="2540002" cy="2540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" grpId="1" animBg="1" advAuto="0"/>
      <p:bldP spid="249" grpId="2" animBg="1" advAuto="0"/>
      <p:bldP spid="250" grpId="3" animBg="1" advAuto="0"/>
      <p:bldP spid="251" grpId="4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altmarsh…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6346232" cy="385439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Sgrialfa Morfa Heli</a:t>
            </a:r>
          </a:p>
        </p:txBody>
      </p:sp>
      <p:pic>
        <p:nvPicPr>
          <p:cNvPr id="261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It’s time to play outside!"/>
          <p:cNvSpPr txBox="1"/>
          <p:nvPr/>
        </p:nvSpPr>
        <p:spPr>
          <a:xfrm>
            <a:off x="3368178" y="5244355"/>
            <a:ext cx="7789369" cy="14957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t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5200">
                <a:solidFill>
                  <a:srgbClr val="248B91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>
                <a:latin typeface="Avenir Medium"/>
              </a:rPr>
              <a:t>Amser </a:t>
            </a:r>
            <a:r>
              <a:rPr dirty="0" err="1">
                <a:latin typeface="Avenir Medium"/>
              </a:rPr>
              <a:t>chwarae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tu</a:t>
            </a:r>
            <a:r>
              <a:rPr dirty="0">
                <a:latin typeface="Avenir Medium"/>
              </a:rPr>
              <a:t> </a:t>
            </a:r>
            <a:r>
              <a:rPr dirty="0" err="1">
                <a:latin typeface="Avenir Medium"/>
              </a:rPr>
              <a:t>allan</a:t>
            </a:r>
            <a:r>
              <a:rPr dirty="0">
                <a:latin typeface="Avenir Medium"/>
              </a:rPr>
              <a:t>!</a:t>
            </a:r>
            <a:endParaRPr lang="en-US" dirty="0">
              <a:latin typeface="Avenir Medium"/>
            </a:endParaRPr>
          </a:p>
        </p:txBody>
      </p:sp>
      <p:pic>
        <p:nvPicPr>
          <p:cNvPr id="264" name="Illustration of the saltmarsh scramble game " descr="Illustration of the saltmarsh scramble game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8620" y="812800"/>
            <a:ext cx="8677595" cy="12090400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CRAB LINE"/>
          <p:cNvSpPr txBox="1"/>
          <p:nvPr/>
        </p:nvSpPr>
        <p:spPr>
          <a:xfrm>
            <a:off x="11931987" y="1248277"/>
            <a:ext cx="3181401" cy="592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</a:defRPr>
            </a:lvl1pPr>
          </a:lstStyle>
          <a:p>
            <a:r>
              <a:t>LLINELL GRANCOD</a:t>
            </a:r>
          </a:p>
        </p:txBody>
      </p:sp>
      <p:sp>
        <p:nvSpPr>
          <p:cNvPr id="266" name="HABITAT COMPONENT FOOD/WATER/SHELTER"/>
          <p:cNvSpPr txBox="1"/>
          <p:nvPr/>
        </p:nvSpPr>
        <p:spPr>
          <a:xfrm>
            <a:off x="11456599" y="11840040"/>
            <a:ext cx="3629183" cy="939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</a:defRPr>
            </a:lvl1pPr>
          </a:lstStyle>
          <a:p>
            <a:r>
              <a:t>ELFEN GYNEFIN      BWYD/DŴR/LLOCHES</a:t>
            </a:r>
          </a:p>
        </p:txBody>
      </p:sp>
      <p:sp>
        <p:nvSpPr>
          <p:cNvPr id="267" name="PREDATOR DEN"/>
          <p:cNvSpPr txBox="1"/>
          <p:nvPr/>
        </p:nvSpPr>
        <p:spPr>
          <a:xfrm rot="16200000">
            <a:off x="21629966" y="5757010"/>
            <a:ext cx="3827584" cy="475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</a:defRPr>
            </a:lvl1pPr>
          </a:lstStyle>
          <a:p>
            <a:r>
              <a:t>FFAU YSGLYFAETHWR </a:t>
            </a:r>
          </a:p>
        </p:txBody>
      </p:sp>
      <p:sp>
        <p:nvSpPr>
          <p:cNvPr id="268" name="APPROX 10m"/>
          <p:cNvSpPr txBox="1"/>
          <p:nvPr/>
        </p:nvSpPr>
        <p:spPr>
          <a:xfrm rot="16200000">
            <a:off x="13410764" y="5460666"/>
            <a:ext cx="3827584" cy="475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2200">
                <a:solidFill>
                  <a:schemeClr val="accent5"/>
                </a:solidFill>
              </a:defRPr>
            </a:lvl1pPr>
          </a:lstStyle>
          <a:p>
            <a:r>
              <a:t>TUA 10m</a:t>
            </a:r>
          </a:p>
        </p:txBody>
      </p:sp>
      <p:sp>
        <p:nvSpPr>
          <p:cNvPr id="269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270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271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  <p:pic>
        <p:nvPicPr>
          <p:cNvPr id="272" name="Gweithgaredd Awyr Agored" descr="Gweithgaredd Awyr Agore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3352" y="10273279"/>
            <a:ext cx="2540002" cy="25400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rab-tastic Challenges"/>
          <p:cNvSpPr txBox="1">
            <a:spLocks noGrp="1"/>
          </p:cNvSpPr>
          <p:nvPr>
            <p:ph type="title"/>
          </p:nvPr>
        </p:nvSpPr>
        <p:spPr>
          <a:xfrm>
            <a:off x="3359150" y="2044700"/>
            <a:ext cx="14240471" cy="1700459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8600" spc="0">
                <a:solidFill>
                  <a:srgbClr val="2B3F45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Heriau Cranc-tastig</a:t>
            </a:r>
          </a:p>
        </p:txBody>
      </p:sp>
      <p:pic>
        <p:nvPicPr>
          <p:cNvPr id="275" name="Decorative panel in brand colours" descr="Decorative panel in brand colou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894" y="-52984"/>
            <a:ext cx="3162302" cy="12090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Tir a Mor Logo" descr="Tir a Mor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6" y="439637"/>
            <a:ext cx="2146301" cy="838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Illustration of a crab " descr="Illustration of a crab 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0452" y="10298509"/>
            <a:ext cx="2781303" cy="2679703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Rounded Rectangle"/>
          <p:cNvSpPr/>
          <p:nvPr/>
        </p:nvSpPr>
        <p:spPr>
          <a:xfrm>
            <a:off x="3479800" y="4631828"/>
            <a:ext cx="7932837" cy="5916914"/>
          </a:xfrm>
          <a:prstGeom prst="roundRect">
            <a:avLst>
              <a:gd name="adj" fmla="val 15000"/>
            </a:avLst>
          </a:prstGeom>
          <a:solidFill>
            <a:srgbClr val="E8CB3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9" name="Rounded Rectangle"/>
          <p:cNvSpPr/>
          <p:nvPr/>
        </p:nvSpPr>
        <p:spPr>
          <a:xfrm>
            <a:off x="11582400" y="4631828"/>
            <a:ext cx="8168641" cy="5916914"/>
          </a:xfrm>
          <a:prstGeom prst="roundRect">
            <a:avLst>
              <a:gd name="adj" fmla="val 15000"/>
            </a:avLst>
          </a:prstGeom>
          <a:solidFill>
            <a:srgbClr val="F1655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280" name="North Wales Wildlife Trust logo " descr="North Wales Wildlife Trust logo 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52038" y="9233661"/>
            <a:ext cx="1092203" cy="1092204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Use the data gathered during the activity to create a graph to show how the crab population has changed over time.…"/>
          <p:cNvSpPr txBox="1"/>
          <p:nvPr/>
        </p:nvSpPr>
        <p:spPr>
          <a:xfrm>
            <a:off x="4003178" y="6273055"/>
            <a:ext cx="6950672" cy="3777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784225">
              <a:defRPr sz="3000">
                <a:solidFill>
                  <a:srgbClr val="000000"/>
                </a:solidFill>
              </a:defRPr>
            </a:pPr>
            <a:r>
              <a:t>Defnyddiwch y data a gasglwyd yn ystod y gweithgaredd i greu graff i ddangos sut mae poblogaeth y crancod wedi newid dros amser.</a:t>
            </a:r>
          </a:p>
          <a:p>
            <a:pPr algn="l" defTabSz="784225">
              <a:defRPr sz="3000">
                <a:solidFill>
                  <a:srgbClr val="000000"/>
                </a:solidFill>
              </a:defRPr>
            </a:pPr>
            <a:endParaRPr/>
          </a:p>
          <a:p>
            <a:pPr algn="l" defTabSz="784225">
              <a:defRPr sz="3000">
                <a:solidFill>
                  <a:srgbClr val="000000"/>
                </a:solidFill>
              </a:defRPr>
            </a:pPr>
            <a:r>
              <a:t>Yna, dadansoddwch unrhyw dueddiadau a welwch.</a:t>
            </a:r>
          </a:p>
        </p:txBody>
      </p:sp>
      <p:sp>
        <p:nvSpPr>
          <p:cNvPr id="282" name="Visit the North Wales Wildlife Trust website www.tiramor.cymru/saltmarshes (Resource 1) to find out what shore crabs look like, where they live, what they eat, and how they survive in their habitat."/>
          <p:cNvSpPr txBox="1"/>
          <p:nvPr/>
        </p:nvSpPr>
        <p:spPr>
          <a:xfrm>
            <a:off x="12022683" y="6085449"/>
            <a:ext cx="7052273" cy="3777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algn="l" defTabSz="784225">
              <a:defRPr sz="3000">
                <a:solidFill>
                  <a:srgbClr val="FFFFFF"/>
                </a:solidFill>
              </a:defRPr>
            </a:pPr>
            <a:r>
              <a:t>Ewch i wefan Ymddiriedolaeth Natur Gogledd Cymru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venir Heavy"/>
                <a:ea typeface="Avenir Heavy"/>
                <a:cs typeface="Avenir Heavy"/>
                <a:sym typeface="Avenir Heavy"/>
                <a:hlinkClick r:id="rId6"/>
              </a:rPr>
              <a:t>www.tiramor.cymru/morfeyddheli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 </a:t>
            </a:r>
            <a:r>
              <a:t>(Adnodd 1) i ddarganfod sut i adnabod crancod gwyrdd, ble mae nhw’n byw, beth mae’n nhw’n ei fwyta, a sut mae nhw’n goroesi yn eu cynefin.  </a:t>
            </a:r>
          </a:p>
        </p:txBody>
      </p:sp>
      <p:sp>
        <p:nvSpPr>
          <p:cNvPr id="283" name="Additional Task"/>
          <p:cNvSpPr txBox="1"/>
          <p:nvPr/>
        </p:nvSpPr>
        <p:spPr>
          <a:xfrm>
            <a:off x="3950244" y="4937571"/>
            <a:ext cx="6950673" cy="1245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000000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Tasg Ychwanegol</a:t>
            </a:r>
          </a:p>
        </p:txBody>
      </p:sp>
      <p:sp>
        <p:nvSpPr>
          <p:cNvPr id="284" name="Research Task"/>
          <p:cNvSpPr txBox="1"/>
          <p:nvPr/>
        </p:nvSpPr>
        <p:spPr>
          <a:xfrm>
            <a:off x="11978778" y="4937571"/>
            <a:ext cx="4118572" cy="1245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>
              <a:lnSpc>
                <a:spcPct val="80000"/>
              </a:lnSpc>
              <a:defRPr sz="5000" b="1" spc="-100">
                <a:solidFill>
                  <a:srgbClr val="FFFFFF"/>
                </a:solidFill>
                <a:latin typeface="Uberhand Pro"/>
                <a:ea typeface="Uberhand Pro"/>
                <a:cs typeface="Uberhand Pro"/>
                <a:sym typeface="Uberhand Pro"/>
              </a:defRPr>
            </a:lvl1pPr>
          </a:lstStyle>
          <a:p>
            <a:r>
              <a:t>Tasg Ymchwil</a:t>
            </a:r>
          </a:p>
        </p:txBody>
      </p:sp>
      <p:sp>
        <p:nvSpPr>
          <p:cNvPr id="285" name="Saltmarshes"/>
          <p:cNvSpPr txBox="1"/>
          <p:nvPr/>
        </p:nvSpPr>
        <p:spPr>
          <a:xfrm rot="16200000">
            <a:off x="-1199605" y="6393141"/>
            <a:ext cx="4035724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44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t>Morfeydd Heli</a:t>
            </a:r>
          </a:p>
        </p:txBody>
      </p:sp>
      <p:sp>
        <p:nvSpPr>
          <p:cNvPr id="286" name="ACTIVITY 1: Saltmarsh Scramble"/>
          <p:cNvSpPr txBox="1"/>
          <p:nvPr/>
        </p:nvSpPr>
        <p:spPr>
          <a:xfrm rot="16200000">
            <a:off x="-2056908" y="4875441"/>
            <a:ext cx="7071127" cy="929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GWEITHGAREDD 1: Sgrialfa Morfa Heli!</a:t>
            </a:r>
          </a:p>
        </p:txBody>
      </p:sp>
      <p:sp>
        <p:nvSpPr>
          <p:cNvPr id="287" name="PS: 2/3"/>
          <p:cNvSpPr txBox="1"/>
          <p:nvPr/>
        </p:nvSpPr>
        <p:spPr>
          <a:xfrm>
            <a:off x="213320" y="10856562"/>
            <a:ext cx="1871960" cy="67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l" defTabSz="825500">
              <a:defRPr sz="2800">
                <a:solidFill>
                  <a:srgbClr val="FFFFFF"/>
                </a:solidFill>
              </a:defRPr>
            </a:lvl1pPr>
          </a:lstStyle>
          <a:p>
            <a:r>
              <a:t>CC: 2/3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Pen Llyn a’r Sarnau Logo " descr="Pen Llyn a’r Sarnau Logo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132" y="9809277"/>
            <a:ext cx="2459784" cy="2459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WWF logo" descr="WWF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3263" y="9983058"/>
            <a:ext cx="2146303" cy="21463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SKY Logo" descr="SKY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28827" y="10091008"/>
            <a:ext cx="3644903" cy="22352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North Wales Wildlife Trust Logo" descr="North Wales Wildlife Trust 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986" y="10105718"/>
            <a:ext cx="6515104" cy="1866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3" name="A large button containing the document name Tir a Mor and a hyperlink to the website. www.tiramor.cymru " descr="A large button containing the document name Tir a Mor and a hyperlink to the website. www.tiramor.cymru 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0250" y="4147839"/>
            <a:ext cx="12763500" cy="39878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Avenir Medium"/>
            <a:ea typeface="Avenir Medium"/>
            <a:cs typeface="Avenir Medium"/>
            <a:sym typeface="Avenir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1C1D7FB522FF8D45B87CFF221AD7A5EF" ma:contentTypeVersion="22" ma:contentTypeDescription="Creu dogfen newydd." ma:contentTypeScope="" ma:versionID="57e0c755c9341fdd39708ace8dbeae8d">
  <xsd:schema xmlns:xsd="http://www.w3.org/2001/XMLSchema" xmlns:xs="http://www.w3.org/2001/XMLSchema" xmlns:p="http://schemas.microsoft.com/office/2006/metadata/properties" xmlns:ns2="bbd620fc-e0a4-45c7-a357-20ec84c645d1" xmlns:ns3="1d6637b2-67ef-45eb-b043-82e84ec90b64" targetNamespace="http://schemas.microsoft.com/office/2006/metadata/properties" ma:root="true" ma:fieldsID="4792fbf5375faae4cb8f11d0ec449f0c" ns2:_="" ns3:_="">
    <xsd:import namespace="bbd620fc-e0a4-45c7-a357-20ec84c645d1"/>
    <xsd:import namespace="1d6637b2-67ef-45eb-b043-82e84ec90b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SharedWithUsers" minOccurs="0"/>
                <xsd:element ref="ns2:SharedWithDetails" minOccurs="0"/>
                <xsd:element ref="ns2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620fc-e0a4-45c7-a357-20ec84c645d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Gwerth ID Dogfen" ma:description="Gwerth ID y ddogfen sydd wedi'i neilltuo i'r eitem hon." ma:indexed="true" ma:internalName="_dlc_DocId" ma:readOnly="true">
      <xsd:simpleType>
        <xsd:restriction base="dms:Text"/>
      </xsd:simpleType>
    </xsd:element>
    <xsd:element name="_dlc_DocIdUrl" ma:index="9" nillable="true" ma:displayName="ID Dogfen" ma:description="Dolen barhaus i'r ddogfen hon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5bd6552-80fc-45a4-9c1a-2a6debd8bc05}" ma:internalName="TaxCatchAll" ma:showField="CatchAllData" ma:web="bbd620fc-e0a4-45c7-a357-20ec84c645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637b2-67ef-45eb-b043-82e84ec90b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Tagiau Delwedd" ma:readOnly="false" ma:fieldId="{5cf76f15-5ced-4ddc-b409-7134ff3c332f}" ma:taxonomyMulti="true" ma:sspId="b65e5a6c-01e6-40a4-a681-398cda8c02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bd620fc-e0a4-45c7-a357-20ec84c645d1" xsi:nil="true"/>
    <lcf76f155ced4ddcb4097134ff3c332f xmlns="1d6637b2-67ef-45eb-b043-82e84ec90b64">
      <Terms xmlns="http://schemas.microsoft.com/office/infopath/2007/PartnerControls"/>
    </lcf76f155ced4ddcb4097134ff3c332f>
    <_dlc_DocId xmlns="bbd620fc-e0a4-45c7-a357-20ec84c645d1">PNRVYVU2CSKX-2112989736-15658</_dlc_DocId>
    <_dlc_DocIdUrl xmlns="bbd620fc-e0a4-45c7-a357-20ec84c645d1">
      <Url>https://cyngorgwynedd.sharepoint.com/sites/ACAPenLlynSarnau/_layouts/15/DocIdRedir.aspx?ID=PNRVYVU2CSKX-2112989736-15658</Url>
      <Description>PNRVYVU2CSKX-2112989736-15658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20B2031-8342-4F4C-8375-E02705C095E2}"/>
</file>

<file path=customXml/itemProps2.xml><?xml version="1.0" encoding="utf-8"?>
<ds:datastoreItem xmlns:ds="http://schemas.openxmlformats.org/officeDocument/2006/customXml" ds:itemID="{D87CC758-121F-483E-8E30-FED43A0B4A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C062FA-1552-4E3F-9CB6-AFC6971062B2}">
  <ds:schemaRefs>
    <ds:schemaRef ds:uri="http://schemas.microsoft.com/office/2006/metadata/properties"/>
    <ds:schemaRef ds:uri="http://schemas.microsoft.com/office/infopath/2007/PartnerControls"/>
    <ds:schemaRef ds:uri="e68d87e9-b0af-4863-8c19-2e25130275eb"/>
    <ds:schemaRef ds:uri="10523aff-5ecb-4900-8b60-61147cee1312"/>
  </ds:schemaRefs>
</ds:datastoreItem>
</file>

<file path=customXml/itemProps4.xml><?xml version="1.0" encoding="utf-8"?>
<ds:datastoreItem xmlns:ds="http://schemas.openxmlformats.org/officeDocument/2006/customXml" ds:itemID="{41C8299D-09B2-452D-B570-8347B03C84D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608</Words>
  <Application>Microsoft Office PowerPoint</Application>
  <PresentationFormat>Custom</PresentationFormat>
  <Paragraphs>98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Avenir Black</vt:lpstr>
      <vt:lpstr>Avenir Book</vt:lpstr>
      <vt:lpstr>Avenir Heavy</vt:lpstr>
      <vt:lpstr>Avenir Medium</vt:lpstr>
      <vt:lpstr>Helvetica Neue</vt:lpstr>
      <vt:lpstr>Helvetica Neue Medium</vt:lpstr>
      <vt:lpstr>21_BasicWhite</vt:lpstr>
      <vt:lpstr>PowerPoint Presentation</vt:lpstr>
      <vt:lpstr>Morfeydd Heli</vt:lpstr>
      <vt:lpstr>Sgrialfa Morfa Heli!</vt:lpstr>
      <vt:lpstr>Beth yw Ardal Cadwraeth Arbennig (ACA)?</vt:lpstr>
      <vt:lpstr>Pam fod safleoedd ACAau yn bwysig yng Nghymru?</vt:lpstr>
      <vt:lpstr>Safleoedd ACAau  yng Nghymru</vt:lpstr>
      <vt:lpstr>Beth allwch chi ei weld?</vt:lpstr>
      <vt:lpstr>Morfeydd Heli yng Nghymru</vt:lpstr>
      <vt:lpstr>Elfennau Cynefin</vt:lpstr>
      <vt:lpstr>Sgrialfa Morfa Heli</vt:lpstr>
      <vt:lpstr>Heriau Cranc-tastig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Heledd Morgan</cp:lastModifiedBy>
  <cp:revision>31</cp:revision>
  <dcterms:modified xsi:type="dcterms:W3CDTF">2025-12-19T08:51:50Z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0x0101001C1D7FB522FF8D45B87CFF221AD7A5EF</vt:lpwstr>
  </property>
  <property fmtid="{D5CDD505-2E9C-101B-9397-08002B2CF9AE}" pid="3" name="MediaServiceImageTags">
    <vt:lpwstr/>
  </property>
  <property fmtid="{D5CDD505-2E9C-101B-9397-08002B2CF9AE}" pid="4" name="_dlc_DocIdItemGuid">
    <vt:lpwstr>74d62a8a-abc4-4d00-912c-277b322eb894</vt:lpwstr>
  </property>
</Properties>
</file>