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24384000" cy="13716000"/>
  <p:notesSz cx="6858000" cy="9144000"/>
  <p:embeddedFontLst>
    <p:embeddedFont>
      <p:font typeface="Abadi" panose="020B0604020104020204" pitchFamily="34" charset="0"/>
      <p:regular r:id="rId15"/>
      <p:bold r:id="rId16"/>
      <p:italic r:id="rId17"/>
      <p:boldItalic r:id="rId18"/>
    </p:embeddedFont>
    <p:embeddedFont>
      <p:font typeface="Avenir Book" panose="020B0503020203020204" charset="-78"/>
      <p:regular r:id="rId19"/>
    </p:embeddedFont>
    <p:embeddedFont>
      <p:font typeface="Avenir Heavy" panose="020B0703020203020204" charset="-78"/>
      <p:bold r:id="rId20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A130BE-C149-D77F-1A4B-73704C134970}" v="3" dt="2026-01-15T16:20:05.62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Marie Hughes (AMG)" userId="S::lauramariehughes@gwynedd.llyw.cymru::51299fe7-79d1-48e4-beed-19ef5398ee8b" providerId="AD" clId="Web-{A7A130BE-C149-D77F-1A4B-73704C134970}"/>
    <pc:docChg chg="modSld">
      <pc:chgData name="Laura Marie Hughes (AMG)" userId="S::lauramariehughes@gwynedd.llyw.cymru::51299fe7-79d1-48e4-beed-19ef5398ee8b" providerId="AD" clId="Web-{A7A130BE-C149-D77F-1A4B-73704C134970}" dt="2026-01-15T16:20:03.284" v="1" actId="20577"/>
      <pc:docMkLst>
        <pc:docMk/>
      </pc:docMkLst>
      <pc:sldChg chg="modSp">
        <pc:chgData name="Laura Marie Hughes (AMG)" userId="S::lauramariehughes@gwynedd.llyw.cymru::51299fe7-79d1-48e4-beed-19ef5398ee8b" providerId="AD" clId="Web-{A7A130BE-C149-D77F-1A4B-73704C134970}" dt="2026-01-15T16:20:03.284" v="1" actId="20577"/>
        <pc:sldMkLst>
          <pc:docMk/>
          <pc:sldMk cId="0" sldId="261"/>
        </pc:sldMkLst>
        <pc:spChg chg="mod">
          <ac:chgData name="Laura Marie Hughes (AMG)" userId="S::lauramariehughes@gwynedd.llyw.cymru::51299fe7-79d1-48e4-beed-19ef5398ee8b" providerId="AD" clId="Web-{A7A130BE-C149-D77F-1A4B-73704C134970}" dt="2026-01-15T16:20:03.284" v="1" actId="20577"/>
          <ac:spMkLst>
            <pc:docMk/>
            <pc:sldMk cId="0" sldId="261"/>
            <ac:spMk id="20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55" name="ACTIVITY 3: Saltmarsh Nurseries"/>
          <p:cNvSpPr txBox="1">
            <a:spLocks noGrp="1"/>
          </p:cNvSpPr>
          <p:nvPr>
            <p:ph type="body" sz="quarter" idx="1"/>
          </p:nvPr>
        </p:nvSpPr>
        <p:spPr>
          <a:xfrm>
            <a:off x="5552578" y="5446362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3: Meithrinfeydd Morfeydd Heli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2/3</a:t>
            </a:r>
          </a:p>
        </p:txBody>
      </p:sp>
      <p:pic>
        <p:nvPicPr>
          <p:cNvPr id="159" name="Tir a Môr Education Pack / Pecan Addysg Logo " descr="Tir a Môr Education Pack / Pecan Addysg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8739" y="859692"/>
            <a:ext cx="2562431" cy="2461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altmarsh Nurseries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Meithrinfeydd Morfeydd Heli</a:t>
            </a:r>
          </a:p>
        </p:txBody>
      </p:sp>
      <p:sp>
        <p:nvSpPr>
          <p:cNvPr id="162" name="ACTIVITY 3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3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6170295" y="2801909"/>
            <a:ext cx="7977427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5" name="Callout"/>
          <p:cNvSpPr/>
          <p:nvPr/>
        </p:nvSpPr>
        <p:spPr>
          <a:xfrm rot="16200000">
            <a:off x="15265280" y="4120527"/>
            <a:ext cx="7977427" cy="7153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877677" y="4060502"/>
            <a:ext cx="6872786" cy="7273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SGILIAU Y BYDDWCH YN EU DATBLYGU:</a:t>
            </a: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>
              <a:solidFill>
                <a:srgbClr val="000000"/>
              </a:solidFill>
            </a:endParaRP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Arsylwi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Trefnu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Cyfleu syniadau</a:t>
            </a: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Egluro prosesau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552578" y="4074326"/>
            <a:ext cx="9405146" cy="7023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YN DILYN Y GWEITHGAREDD HWN, DYLECH DDEALL:</a:t>
            </a: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Pam bod morfeydd heli yn darparu cynefinoedd meithrin delfrydol ar gyfer pysgod ifanc</a:t>
            </a:r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endParaRPr/>
          </a:p>
          <a:p>
            <a:pPr marL="814705" indent="-814705" algn="l" defTabSz="825500">
              <a:buSzPct val="100000"/>
              <a:buAutoNum type="arabicPeriod" startAt="2"/>
              <a:defRPr sz="3800">
                <a:solidFill>
                  <a:srgbClr val="FFFFFF"/>
                </a:solidFill>
              </a:defRPr>
            </a:pPr>
            <a:r>
              <a:t>Sut mae pysgod yn tyfu ac yn newid drwy wahanol gamau’r cylch bywyd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Background image of a saltmarsh with the question would a salt marsh be a suitable for young fish?" descr="Background image of a saltmarsh with the question would a salt marsh be a suitable for young fish?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727" y="-1625600"/>
            <a:ext cx="24721454" cy="260225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Tir a Mor Logo" descr="Tir a Mo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73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3: Meithrinfeydd Morfeydd Heli</a:t>
            </a:r>
          </a:p>
        </p:txBody>
      </p:sp>
      <p:sp>
        <p:nvSpPr>
          <p:cNvPr id="174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LLUN: John Archer-Thompson</a:t>
            </a:r>
          </a:p>
        </p:txBody>
      </p:sp>
      <p:sp>
        <p:nvSpPr>
          <p:cNvPr id="175" name="Rounded Rectangle"/>
          <p:cNvSpPr/>
          <p:nvPr/>
        </p:nvSpPr>
        <p:spPr>
          <a:xfrm>
            <a:off x="2675465" y="7518400"/>
            <a:ext cx="9763326" cy="4343170"/>
          </a:xfrm>
          <a:prstGeom prst="roundRect">
            <a:avLst>
              <a:gd name="adj" fmla="val 1561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76" name="Would a saltmarsh make a good nursery for young fish?"/>
          <p:cNvSpPr txBox="1">
            <a:spLocks noGrp="1"/>
          </p:cNvSpPr>
          <p:nvPr>
            <p:ph type="title"/>
          </p:nvPr>
        </p:nvSpPr>
        <p:spPr>
          <a:xfrm>
            <a:off x="3117153" y="7789805"/>
            <a:ext cx="9007468" cy="1960810"/>
          </a:xfrm>
          <a:prstGeom prst="rect">
            <a:avLst/>
          </a:prstGeom>
        </p:spPr>
        <p:txBody>
          <a:bodyPr/>
          <a:lstStyle>
            <a:lvl1pPr defTabSz="470534">
              <a:lnSpc>
                <a:spcPct val="100000"/>
              </a:lnSpc>
              <a:defRPr sz="49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A fyddai morfa heli yn feithrinfa dda i bysgod ifanc?  </a:t>
            </a:r>
          </a:p>
        </p:txBody>
      </p:sp>
      <p:sp>
        <p:nvSpPr>
          <p:cNvPr id="177" name="Why do you think this?…"/>
          <p:cNvSpPr txBox="1"/>
          <p:nvPr/>
        </p:nvSpPr>
        <p:spPr>
          <a:xfrm>
            <a:off x="3088947" y="9705113"/>
            <a:ext cx="7337753" cy="196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914400">
              <a:lnSpc>
                <a:spcPts val="5800"/>
              </a:lnSpc>
              <a:tabLst>
                <a:tab pos="304800" algn="l"/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Pam ydych chi’n meddwl hyn?</a:t>
            </a:r>
            <a:endParaRPr spc="-85">
              <a:latin typeface="Avenir Book"/>
              <a:ea typeface="Avenir Book"/>
              <a:cs typeface="Avenir Book"/>
              <a:sym typeface="Avenir Book"/>
            </a:endParaRPr>
          </a:p>
          <a:p>
            <a:pPr algn="l" defTabSz="914400">
              <a:lnSpc>
                <a:spcPts val="5800"/>
              </a:lnSpc>
              <a:tabLst>
                <a:tab pos="304800" algn="l"/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</a:tabLst>
              <a:defRPr sz="4300" spc="-100">
                <a:solidFill>
                  <a:srgbClr val="2D3E45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t>Nodwch y prif nodweddion</a:t>
            </a:r>
          </a:p>
        </p:txBody>
      </p:sp>
      <p:sp>
        <p:nvSpPr>
          <p:cNvPr id="178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2/3</a:t>
            </a:r>
          </a:p>
        </p:txBody>
      </p:sp>
      <p:pic>
        <p:nvPicPr>
          <p:cNvPr id="179" name="Illustration of a brown haired girl" descr="Illustration of a brown haired gir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6700" y="9649528"/>
            <a:ext cx="1697922" cy="3472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A picture of a very faint young fish in low tide " descr="A picture of a very faint young fish in low tide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5922" y="-92071"/>
            <a:ext cx="11739793" cy="1390014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hat can you see?"/>
          <p:cNvSpPr txBox="1"/>
          <p:nvPr/>
        </p:nvSpPr>
        <p:spPr>
          <a:xfrm>
            <a:off x="4924328" y="8436218"/>
            <a:ext cx="4408027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Beth allwch chi ei weld? </a:t>
            </a:r>
          </a:p>
        </p:txBody>
      </p:sp>
      <p:pic>
        <p:nvPicPr>
          <p:cNvPr id="183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Tir a Mor Logo " descr="Tir a Mor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Imagine you are a young fish living in a salt marsh"/>
          <p:cNvSpPr txBox="1"/>
          <p:nvPr/>
        </p:nvSpPr>
        <p:spPr>
          <a:xfrm>
            <a:off x="3338641" y="4578829"/>
            <a:ext cx="8422616" cy="1784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1269886">
              <a:lnSpc>
                <a:spcPct val="72000"/>
              </a:lnSpc>
              <a:defRPr sz="4032" spc="-84">
                <a:solidFill>
                  <a:srgbClr val="2B9DA3"/>
                </a:solidFill>
              </a:defRPr>
            </a:lvl1pPr>
          </a:lstStyle>
          <a:p>
            <a:r>
              <a:t>Dychmygwch eich bod yn bysgodyn ifanc yn byw mewn morfa heli</a:t>
            </a:r>
          </a:p>
        </p:txBody>
      </p:sp>
      <p:sp>
        <p:nvSpPr>
          <p:cNvPr id="186" name="Imagine"/>
          <p:cNvSpPr txBox="1">
            <a:spLocks noGrp="1"/>
          </p:cNvSpPr>
          <p:nvPr>
            <p:ph type="title"/>
          </p:nvPr>
        </p:nvSpPr>
        <p:spPr>
          <a:xfrm>
            <a:off x="3355478" y="3035300"/>
            <a:ext cx="7189923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Dychmygwch</a:t>
            </a:r>
          </a:p>
        </p:txBody>
      </p:sp>
      <p:sp>
        <p:nvSpPr>
          <p:cNvPr id="187" name="What would you eat?"/>
          <p:cNvSpPr txBox="1"/>
          <p:nvPr/>
        </p:nvSpPr>
        <p:spPr>
          <a:xfrm>
            <a:off x="4924328" y="9058133"/>
            <a:ext cx="4721359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Beth fyddech chi’n ei fwyta?</a:t>
            </a:r>
          </a:p>
        </p:txBody>
      </p:sp>
      <p:sp>
        <p:nvSpPr>
          <p:cNvPr id="188" name="Where would you hide?"/>
          <p:cNvSpPr txBox="1"/>
          <p:nvPr/>
        </p:nvSpPr>
        <p:spPr>
          <a:xfrm>
            <a:off x="4924328" y="9713535"/>
            <a:ext cx="524543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Ble fyddech chi’n cuddio? </a:t>
            </a:r>
          </a:p>
        </p:txBody>
      </p:sp>
      <p:sp>
        <p:nvSpPr>
          <p:cNvPr id="189" name="Write down or draw your ideas"/>
          <p:cNvSpPr txBox="1"/>
          <p:nvPr/>
        </p:nvSpPr>
        <p:spPr>
          <a:xfrm>
            <a:off x="4773617" y="11364779"/>
            <a:ext cx="7219286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Tynnwch lun neu nodwch eich syniadau</a:t>
            </a:r>
          </a:p>
        </p:txBody>
      </p:sp>
      <p:sp>
        <p:nvSpPr>
          <p:cNvPr id="190" name="Who might be nearby - a friend or a threat?"/>
          <p:cNvSpPr txBox="1"/>
          <p:nvPr/>
        </p:nvSpPr>
        <p:spPr>
          <a:xfrm>
            <a:off x="4937030" y="10335835"/>
            <a:ext cx="7684494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2800" spc="-100">
                <a:solidFill>
                  <a:srgbClr val="2B9DA3"/>
                </a:solidFill>
              </a:defRPr>
            </a:lvl1pPr>
          </a:lstStyle>
          <a:p>
            <a:r>
              <a:t>Pwy allai fod gerllaw – ffrind neu fygythiad?</a:t>
            </a:r>
          </a:p>
        </p:txBody>
      </p:sp>
      <p:pic>
        <p:nvPicPr>
          <p:cNvPr id="191" name="Pysgodyn-Tew.png" descr="Pysgodyn-Te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 flipH="1">
            <a:off x="4227502" y="4958536"/>
            <a:ext cx="1842751" cy="4133613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93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3: Meithrinfeydd Morfeydd Heli</a:t>
            </a:r>
          </a:p>
        </p:txBody>
      </p:sp>
      <p:sp>
        <p:nvSpPr>
          <p:cNvPr id="194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2/3</a:t>
            </a:r>
          </a:p>
        </p:txBody>
      </p:sp>
      <p:pic>
        <p:nvPicPr>
          <p:cNvPr id="195" name="Parau Trafod" descr="Parau Trafod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204590" y="8765937"/>
            <a:ext cx="2540001" cy="254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allout"/>
          <p:cNvSpPr/>
          <p:nvPr/>
        </p:nvSpPr>
        <p:spPr>
          <a:xfrm rot="16200000">
            <a:off x="9010160" y="3588556"/>
            <a:ext cx="4160890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97" y="0"/>
                  <a:pt x="1111" y="0"/>
                </a:cubicBezTo>
                <a:lnTo>
                  <a:pt x="20489" y="0"/>
                </a:lnTo>
                <a:cubicBezTo>
                  <a:pt x="21103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03" y="21600"/>
                  <a:pt x="20489" y="21600"/>
                </a:cubicBezTo>
                <a:lnTo>
                  <a:pt x="1111" y="21600"/>
                </a:lnTo>
                <a:cubicBezTo>
                  <a:pt x="497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98" name="Fish life Cycle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7622244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77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Cylch bywyd pysgodyn</a:t>
            </a:r>
          </a:p>
        </p:txBody>
      </p:sp>
      <p:pic>
        <p:nvPicPr>
          <p:cNvPr id="199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allout"/>
          <p:cNvSpPr/>
          <p:nvPr/>
        </p:nvSpPr>
        <p:spPr>
          <a:xfrm rot="16200000">
            <a:off x="3828560" y="3588556"/>
            <a:ext cx="4160892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97" y="0"/>
                  <a:pt x="1111" y="0"/>
                </a:cubicBezTo>
                <a:lnTo>
                  <a:pt x="20489" y="0"/>
                </a:lnTo>
                <a:cubicBezTo>
                  <a:pt x="21103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03" y="21600"/>
                  <a:pt x="20489" y="21600"/>
                </a:cubicBezTo>
                <a:lnTo>
                  <a:pt x="1111" y="21600"/>
                </a:lnTo>
                <a:cubicBezTo>
                  <a:pt x="497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02" name="STEP 1"/>
          <p:cNvSpPr txBox="1"/>
          <p:nvPr/>
        </p:nvSpPr>
        <p:spPr>
          <a:xfrm>
            <a:off x="3532882" y="4244302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1</a:t>
            </a:r>
          </a:p>
        </p:txBody>
      </p:sp>
      <p:sp>
        <p:nvSpPr>
          <p:cNvPr id="203" name="Cut out the fish, life cycle stages and descriptions on the worksheet."/>
          <p:cNvSpPr txBox="1"/>
          <p:nvPr/>
        </p:nvSpPr>
        <p:spPr>
          <a:xfrm>
            <a:off x="3533278" y="5046107"/>
            <a:ext cx="4620553" cy="2347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Torrwch y pysgodyn, camau’r cylch bywyd a’r disgrifiadau ar y daflen waith. </a:t>
            </a:r>
          </a:p>
        </p:txBody>
      </p:sp>
      <p:sp>
        <p:nvSpPr>
          <p:cNvPr id="204" name="STEP 2"/>
          <p:cNvSpPr txBox="1"/>
          <p:nvPr/>
        </p:nvSpPr>
        <p:spPr>
          <a:xfrm>
            <a:off x="8752582" y="4244302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2</a:t>
            </a:r>
          </a:p>
        </p:txBody>
      </p:sp>
      <p:sp>
        <p:nvSpPr>
          <p:cNvPr id="205" name="Put the stages in the correct order, discussing changes in size, location, diet, or threats over time."/>
          <p:cNvSpPr txBox="1"/>
          <p:nvPr/>
        </p:nvSpPr>
        <p:spPr>
          <a:xfrm>
            <a:off x="8752978" y="5046107"/>
            <a:ext cx="4377202" cy="3219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2316421">
              <a:lnSpc>
                <a:spcPct val="90000"/>
              </a:lnSpc>
              <a:spcBef>
                <a:spcPts val="4200"/>
              </a:spcBef>
              <a:defRPr sz="323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Rhowch y camau yn y drefn gywir, gan drafod newid mewn maint, lleoliad, deiet neu fygythiadau dros amser.  </a:t>
            </a:r>
          </a:p>
        </p:txBody>
      </p:sp>
      <p:sp>
        <p:nvSpPr>
          <p:cNvPr id="206" name="Callout"/>
          <p:cNvSpPr/>
          <p:nvPr/>
        </p:nvSpPr>
        <p:spPr>
          <a:xfrm rot="16200000">
            <a:off x="9512799" y="7416616"/>
            <a:ext cx="3155611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656" y="0"/>
                  <a:pt x="1465" y="0"/>
                </a:cubicBezTo>
                <a:lnTo>
                  <a:pt x="20135" y="0"/>
                </a:lnTo>
                <a:cubicBezTo>
                  <a:pt x="20944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0944" y="21600"/>
                  <a:pt x="20135" y="21600"/>
                </a:cubicBezTo>
                <a:lnTo>
                  <a:pt x="1465" y="21600"/>
                </a:lnTo>
                <a:cubicBezTo>
                  <a:pt x="656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07" name="Callout"/>
          <p:cNvSpPr/>
          <p:nvPr/>
        </p:nvSpPr>
        <p:spPr>
          <a:xfrm rot="16200000">
            <a:off x="4331199" y="7416616"/>
            <a:ext cx="3155611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656" y="0"/>
                  <a:pt x="1465" y="0"/>
                </a:cubicBezTo>
                <a:lnTo>
                  <a:pt x="20135" y="0"/>
                </a:lnTo>
                <a:cubicBezTo>
                  <a:pt x="20944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0944" y="21600"/>
                  <a:pt x="20135" y="21600"/>
                </a:cubicBezTo>
                <a:lnTo>
                  <a:pt x="1465" y="21600"/>
                </a:lnTo>
                <a:cubicBezTo>
                  <a:pt x="656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08" name="STEP 3"/>
          <p:cNvSpPr txBox="1"/>
          <p:nvPr/>
        </p:nvSpPr>
        <p:spPr>
          <a:xfrm>
            <a:off x="3532882" y="85750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3</a:t>
            </a:r>
          </a:p>
        </p:txBody>
      </p:sp>
      <p:sp>
        <p:nvSpPr>
          <p:cNvPr id="209" name="Glue the life cycle descriptions onto the fish template."/>
          <p:cNvSpPr txBox="1"/>
          <p:nvPr/>
        </p:nvSpPr>
        <p:spPr>
          <a:xfrm>
            <a:off x="3533278" y="9376806"/>
            <a:ext cx="4620553" cy="1784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/>
              <a:t>Gludwch</a:t>
            </a:r>
            <a:r>
              <a:rPr dirty="0"/>
              <a:t> y </a:t>
            </a:r>
            <a:r>
              <a:rPr dirty="0" err="1"/>
              <a:t>disgrifiadau</a:t>
            </a:r>
            <a:r>
              <a:rPr dirty="0"/>
              <a:t> </a:t>
            </a:r>
            <a:r>
              <a:rPr dirty="0" err="1"/>
              <a:t>cylch</a:t>
            </a:r>
            <a:r>
              <a:rPr dirty="0"/>
              <a:t> </a:t>
            </a:r>
            <a:r>
              <a:rPr dirty="0" err="1"/>
              <a:t>bywyd</a:t>
            </a:r>
            <a:r>
              <a:rPr dirty="0"/>
              <a:t> </a:t>
            </a:r>
            <a:r>
              <a:rPr dirty="0" err="1"/>
              <a:t>ar</a:t>
            </a:r>
            <a:r>
              <a:rPr dirty="0"/>
              <a:t> y </a:t>
            </a:r>
            <a:r>
              <a:rPr lang="en-US" dirty="0" err="1"/>
              <a:t>templed</a:t>
            </a:r>
            <a:r>
              <a:rPr dirty="0"/>
              <a:t> </a:t>
            </a:r>
            <a:r>
              <a:rPr dirty="0" err="1"/>
              <a:t>pysgodyn</a:t>
            </a:r>
            <a:r>
              <a:rPr dirty="0"/>
              <a:t>.  </a:t>
            </a:r>
          </a:p>
        </p:txBody>
      </p:sp>
      <p:sp>
        <p:nvSpPr>
          <p:cNvPr id="210" name="STEP 4"/>
          <p:cNvSpPr txBox="1"/>
          <p:nvPr/>
        </p:nvSpPr>
        <p:spPr>
          <a:xfrm>
            <a:off x="8752582" y="85750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4</a:t>
            </a:r>
          </a:p>
        </p:txBody>
      </p:sp>
      <p:sp>
        <p:nvSpPr>
          <p:cNvPr id="211" name="Fold along the lines to create your fish life cycle foldout."/>
          <p:cNvSpPr txBox="1"/>
          <p:nvPr/>
        </p:nvSpPr>
        <p:spPr>
          <a:xfrm>
            <a:off x="8752978" y="9376806"/>
            <a:ext cx="4377202" cy="2032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Plygwch ar hyd y llinellau i greu eich templed gorffenedig. </a:t>
            </a:r>
          </a:p>
        </p:txBody>
      </p:sp>
      <p:sp>
        <p:nvSpPr>
          <p:cNvPr id="212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13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3: Meithrinfeydd Morfeydd Heli</a:t>
            </a:r>
          </a:p>
        </p:txBody>
      </p:sp>
      <p:sp>
        <p:nvSpPr>
          <p:cNvPr id="214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2/3</a:t>
            </a:r>
          </a:p>
        </p:txBody>
      </p:sp>
      <p:pic>
        <p:nvPicPr>
          <p:cNvPr id="215" name="Illustration of the fish game" descr="Illustration of the fish game"/>
          <p:cNvPicPr>
            <a:picLocks noChangeAspect="1"/>
          </p:cNvPicPr>
          <p:nvPr/>
        </p:nvPicPr>
        <p:blipFill>
          <a:blip r:embed="rId4"/>
          <a:srcRect l="2696" r="56"/>
          <a:stretch>
            <a:fillRect/>
          </a:stretch>
        </p:blipFill>
        <p:spPr>
          <a:xfrm>
            <a:off x="14374499" y="682494"/>
            <a:ext cx="9919305" cy="124988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Rounded Rectangle"/>
          <p:cNvSpPr/>
          <p:nvPr/>
        </p:nvSpPr>
        <p:spPr>
          <a:xfrm>
            <a:off x="3098800" y="3148814"/>
            <a:ext cx="14236403" cy="8724404"/>
          </a:xfrm>
          <a:prstGeom prst="roundRect">
            <a:avLst>
              <a:gd name="adj" fmla="val 15000"/>
            </a:avLst>
          </a:prstGeom>
          <a:solidFill>
            <a:srgbClr val="E8CB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0" name="Additional Task"/>
          <p:cNvSpPr txBox="1"/>
          <p:nvPr/>
        </p:nvSpPr>
        <p:spPr>
          <a:xfrm>
            <a:off x="3696244" y="3493451"/>
            <a:ext cx="6749017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000000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Tasg Ychwanegol</a:t>
            </a:r>
          </a:p>
        </p:txBody>
      </p:sp>
      <p:sp>
        <p:nvSpPr>
          <p:cNvPr id="221" name="Design your own"/>
          <p:cNvSpPr txBox="1">
            <a:spLocks noGrp="1"/>
          </p:cNvSpPr>
          <p:nvPr>
            <p:ph type="title"/>
          </p:nvPr>
        </p:nvSpPr>
        <p:spPr>
          <a:xfrm>
            <a:off x="3598564" y="4349203"/>
            <a:ext cx="13108089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000000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Dyluniad delfrydol</a:t>
            </a:r>
          </a:p>
        </p:txBody>
      </p:sp>
      <p:sp>
        <p:nvSpPr>
          <p:cNvPr id="222" name="Design a perfect salt marsh nursery for young fish"/>
          <p:cNvSpPr txBox="1"/>
          <p:nvPr/>
        </p:nvSpPr>
        <p:spPr>
          <a:xfrm>
            <a:off x="3598564" y="5903318"/>
            <a:ext cx="12807654" cy="141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Dyluniwch feithrinfa morfa heli ddelfrydol ar gyfer pysgod ifanc. </a:t>
            </a:r>
          </a:p>
        </p:txBody>
      </p:sp>
      <p:sp>
        <p:nvSpPr>
          <p:cNvPr id="223" name="Draw and label your fish’s habitat or make a simple 3D model.…"/>
          <p:cNvSpPr txBox="1"/>
          <p:nvPr/>
        </p:nvSpPr>
        <p:spPr>
          <a:xfrm>
            <a:off x="3598564" y="7492546"/>
            <a:ext cx="13108089" cy="4035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2340804">
              <a:lnSpc>
                <a:spcPct val="81000"/>
              </a:lnSpc>
              <a:spcBef>
                <a:spcPts val="4300"/>
              </a:spcBef>
              <a:defRPr sz="3264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Tynnwch lun a labelwch gynefin i’r pysgod neu lluniwch fodel 3D syml. </a:t>
            </a:r>
          </a:p>
          <a:p>
            <a:pPr algn="l" defTabSz="2340804">
              <a:lnSpc>
                <a:spcPct val="81000"/>
              </a:lnSpc>
              <a:spcBef>
                <a:spcPts val="4300"/>
              </a:spcBef>
              <a:defRPr sz="3264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Nodwch ble gall y pysgod ganfod bwyd, cuddio, dŵr bas, a sut mae’r cynefin yn eu cadw’n saff. </a:t>
            </a:r>
          </a:p>
          <a:p>
            <a:pPr algn="l" defTabSz="2340804">
              <a:lnSpc>
                <a:spcPct val="81000"/>
              </a:lnSpc>
              <a:spcBef>
                <a:spcPts val="4300"/>
              </a:spcBef>
              <a:defRPr sz="3264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Rhannwch eich dyluniad gyda’r dosbarth gan egluro sut mae pob rhan yn cefnogi’r pysgod i oroesi.  </a:t>
            </a:r>
          </a:p>
        </p:txBody>
      </p:sp>
      <p:sp>
        <p:nvSpPr>
          <p:cNvPr id="224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25" name="ACTIVITY 3: Saltmarsh Nurserie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751205">
              <a:lnSpc>
                <a:spcPct val="90000"/>
              </a:lnSpc>
              <a:defRPr sz="2548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3: Meithrinfeydd Morfeydd Heli</a:t>
            </a:r>
          </a:p>
        </p:txBody>
      </p:sp>
      <p:sp>
        <p:nvSpPr>
          <p:cNvPr id="226" name="PS: 2/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2/3</a:t>
            </a:r>
          </a:p>
        </p:txBody>
      </p:sp>
      <p:pic>
        <p:nvPicPr>
          <p:cNvPr id="227" name="Illustration of a brown haired girl" descr="Illustration of a brown haired girl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141" y="6334197"/>
            <a:ext cx="2691587" cy="5504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PNRVYVU2CSKX-2112989736-15660</_dlc_DocId>
    <_dlc_DocIdUrl xmlns="bbd620fc-e0a4-45c7-a357-20ec84c645d1">
      <Url>https://cyngorgwynedd.sharepoint.com/sites/ACAPenLlynSarnau/_layouts/15/DocIdRedir.aspx?ID=PNRVYVU2CSKX-2112989736-15660</Url>
      <Description>PNRVYVU2CSKX-2112989736-15660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7BDEDF-58B6-406F-9D55-507F7433BC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0213DE-3570-42E6-9045-554EDEFE3A8A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  <ds:schemaRef ds:uri="bbd620fc-e0a4-45c7-a357-20ec84c645d1"/>
    <ds:schemaRef ds:uri="1d6637b2-67ef-45eb-b043-82e84ec90b64"/>
  </ds:schemaRefs>
</ds:datastoreItem>
</file>

<file path=customXml/itemProps3.xml><?xml version="1.0" encoding="utf-8"?>
<ds:datastoreItem xmlns:ds="http://schemas.openxmlformats.org/officeDocument/2006/customXml" ds:itemID="{6A90AE91-A983-4B70-8AB7-691F34EDF85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05D81CC6-BFCD-41B2-A44F-E4D2C275499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Custom</PresentationFormat>
  <Paragraphs>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21_BasicWhite</vt:lpstr>
      <vt:lpstr>PowerPoint Presentation</vt:lpstr>
      <vt:lpstr>Morfeydd Heli</vt:lpstr>
      <vt:lpstr>Meithrinfeydd Morfeydd Heli</vt:lpstr>
      <vt:lpstr>A fyddai morfa heli yn feithrinfa dda i bysgod ifanc?  </vt:lpstr>
      <vt:lpstr>Dychmygwch</vt:lpstr>
      <vt:lpstr>Cylch bywyd pysgodyn</vt:lpstr>
      <vt:lpstr>Dyluniad delfrydol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3</cp:revision>
  <dcterms:modified xsi:type="dcterms:W3CDTF">2026-01-15T16:20:11Z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_dlc_DocIdItemGuid">
    <vt:lpwstr>a01880b3-ba8b-4302-80ef-95f5de4bd393</vt:lpwstr>
  </property>
  <property fmtid="{D5CDD505-2E9C-101B-9397-08002B2CF9AE}" pid="4" name="MediaServiceImageTags">
    <vt:lpwstr/>
  </property>
</Properties>
</file>