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5"/>
  </p:sldMasterIdLst>
  <p:notesMasterIdLst>
    <p:notesMasterId r:id="rId1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24384000" cy="13716000"/>
  <p:notesSz cx="6858000" cy="9144000"/>
  <p:embeddedFontLst>
    <p:embeddedFont>
      <p:font typeface="Abadi" panose="020B0604020104020204" pitchFamily="34" charset="0"/>
      <p:regular r:id="rId16"/>
      <p:bold r:id="rId17"/>
      <p:italic r:id="rId18"/>
      <p:boldItalic r:id="rId19"/>
    </p:embeddedFont>
    <p:embeddedFont>
      <p:font typeface="Avenir Book" panose="020B0503020203020204" charset="-78"/>
      <p:regular r:id="rId20"/>
    </p:embeddedFont>
    <p:embeddedFont>
      <p:font typeface="Avenir Heavy" panose="020B0703020203020204" charset="-78"/>
      <p:bold r:id="rId21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1pPr>
    <a:lvl2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2pPr>
    <a:lvl3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3pPr>
    <a:lvl4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4pPr>
    <a:lvl5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5pPr>
    <a:lvl6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6pPr>
    <a:lvl7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7pPr>
    <a:lvl8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8pPr>
    <a:lvl9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Heavy"/>
        <a:ea typeface="Avenir Heavy"/>
        <a:cs typeface="Avenir Heavy"/>
        <a:sym typeface="Avenir Heavy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3D46CD-49FC-4FD4-AC1B-ABF95E6875C7}" v="1" dt="2026-03-02T09:42:09.36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46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3.fntdata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font" Target="fonts/font4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Marie Hughes (AMG)" userId="51299fe7-79d1-48e4-beed-19ef5398ee8b" providerId="ADAL" clId="{17F78E74-4759-47A5-9D58-8E73E8C33F23}"/>
    <pc:docChg chg="modSld">
      <pc:chgData name="Laura Marie Hughes (AMG)" userId="51299fe7-79d1-48e4-beed-19ef5398ee8b" providerId="ADAL" clId="{17F78E74-4759-47A5-9D58-8E73E8C33F23}" dt="2026-03-02T09:42:58.584" v="2" actId="20577"/>
      <pc:docMkLst>
        <pc:docMk/>
      </pc:docMkLst>
      <pc:sldChg chg="modSp mod">
        <pc:chgData name="Laura Marie Hughes (AMG)" userId="51299fe7-79d1-48e4-beed-19ef5398ee8b" providerId="ADAL" clId="{17F78E74-4759-47A5-9D58-8E73E8C33F23}" dt="2026-03-02T09:42:09.363" v="1"/>
        <pc:sldMkLst>
          <pc:docMk/>
          <pc:sldMk cId="0" sldId="259"/>
        </pc:sldMkLst>
        <pc:spChg chg="mod">
          <ac:chgData name="Laura Marie Hughes (AMG)" userId="51299fe7-79d1-48e4-beed-19ef5398ee8b" providerId="ADAL" clId="{17F78E74-4759-47A5-9D58-8E73E8C33F23}" dt="2026-03-02T09:42:09.363" v="1"/>
          <ac:spMkLst>
            <pc:docMk/>
            <pc:sldMk cId="0" sldId="259"/>
            <ac:spMk id="180" creationId="{00000000-0000-0000-0000-000000000000}"/>
          </ac:spMkLst>
        </pc:spChg>
        <pc:spChg chg="mod">
          <ac:chgData name="Laura Marie Hughes (AMG)" userId="51299fe7-79d1-48e4-beed-19ef5398ee8b" providerId="ADAL" clId="{17F78E74-4759-47A5-9D58-8E73E8C33F23}" dt="2026-03-02T09:42:01.452" v="0" actId="21"/>
          <ac:spMkLst>
            <pc:docMk/>
            <pc:sldMk cId="0" sldId="259"/>
            <ac:spMk id="183" creationId="{00000000-0000-0000-0000-000000000000}"/>
          </ac:spMkLst>
        </pc:spChg>
      </pc:sldChg>
      <pc:sldChg chg="modSp mod">
        <pc:chgData name="Laura Marie Hughes (AMG)" userId="51299fe7-79d1-48e4-beed-19ef5398ee8b" providerId="ADAL" clId="{17F78E74-4759-47A5-9D58-8E73E8C33F23}" dt="2026-03-02T09:42:58.584" v="2" actId="20577"/>
        <pc:sldMkLst>
          <pc:docMk/>
          <pc:sldMk cId="0" sldId="261"/>
        </pc:sldMkLst>
        <pc:spChg chg="mod">
          <ac:chgData name="Laura Marie Hughes (AMG)" userId="51299fe7-79d1-48e4-beed-19ef5398ee8b" providerId="ADAL" clId="{17F78E74-4759-47A5-9D58-8E73E8C33F23}" dt="2026-03-02T09:42:58.584" v="2" actId="20577"/>
          <ac:spMkLst>
            <pc:docMk/>
            <pc:sldMk cId="0" sldId="261"/>
            <ac:spMk id="22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Abadi" panose="020B0604020104020204" pitchFamily="34" charset="0"/>
        <a:ea typeface="+mj-ea"/>
        <a:cs typeface="+mj-cs"/>
        <a:sym typeface="Helvetica Neue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5pPr>
          </a:lstStyle>
          <a:p>
            <a:r>
              <a:rPr dirty="0"/>
              <a:t>Author and Date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>
              <a:defRPr sz="30000" spc="-600">
                <a:solidFill>
                  <a:srgbClr val="2B3F45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Presentation Subtitle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30000" spc="-600">
                <a:solidFill>
                  <a:srgbClr val="2B3F45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5pPr>
          </a:lstStyle>
          <a:p>
            <a:r>
              <a:rPr dirty="0"/>
              <a:t>Author and Date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</p:spPr>
        <p:txBody>
          <a:bodyPr numCol="1" spcCol="38100"/>
          <a:lstStyle>
            <a:lvl1pPr marL="0" indent="0" defTabSz="561340">
              <a:lnSpc>
                <a:spcPct val="100000"/>
              </a:lnSpc>
              <a:spcBef>
                <a:spcPts val="0"/>
              </a:spcBef>
              <a:buSzTx/>
              <a:buNone/>
              <a:defRPr sz="5848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Presentation Subtitle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9421" y="13080242"/>
            <a:ext cx="352661" cy="3795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1pPr>
          </a:lstStyle>
          <a:p>
            <a:r>
              <a:rPr dirty="0"/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9421" y="13080242"/>
            <a:ext cx="352661" cy="3795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Agenda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99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</a:lstStyle>
          <a:p>
            <a:r>
              <a:rPr dirty="0"/>
              <a:t>Agenda Topics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5pPr>
          </a:lstStyle>
          <a:p>
            <a:r>
              <a:rPr dirty="0"/>
              <a:t>Statement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5pPr>
          </a:lstStyle>
          <a:p>
            <a:r>
              <a:rPr dirty="0"/>
              <a:t>100%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</a:lstStyle>
          <a:p>
            <a:r>
              <a:rPr dirty="0"/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586104">
              <a:lnSpc>
                <a:spcPct val="100000"/>
              </a:lnSpc>
              <a:spcBef>
                <a:spcPts val="0"/>
              </a:spcBef>
              <a:buSzTx/>
              <a:buNone/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  <a:lvl2pPr marL="10033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2pPr>
            <a:lvl3pPr marL="16129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3pPr>
            <a:lvl4pPr marL="22225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4pPr>
            <a:lvl5pPr marL="28321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5pPr>
          </a:lstStyle>
          <a:p>
            <a:r>
              <a:t>Attribution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 numCol="1" spcCol="38100"/>
          <a:lstStyle>
            <a:lvl1pPr marL="469900" indent="-300876">
              <a:spcBef>
                <a:spcPts val="0"/>
              </a:spcBef>
              <a:buSzTx/>
              <a:buNone/>
              <a:defRPr sz="8500" spc="-200">
                <a:solidFill>
                  <a:srgbClr val="000000"/>
                </a:solidFill>
                <a:latin typeface="Abadi" panose="020B0604020104020204" pitchFamily="34" charset="0"/>
                <a:ea typeface="Abadi" panose="020B0604020104020204" pitchFamily="34" charset="0"/>
                <a:cs typeface="Abadi" panose="020B0604020104020204" pitchFamily="34" charset="0"/>
                <a:sym typeface="Helvetica Neue Medium"/>
              </a:defRPr>
            </a:lvl1pPr>
          </a:lstStyle>
          <a:p>
            <a:r>
              <a:rPr dirty="0"/>
              <a:t>“Notable Quote”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9421" y="13076008"/>
            <a:ext cx="352661" cy="3795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  <a:latin typeface="Abadi" panose="020B0604020104020204" pitchFamily="34" charset="0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6604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12700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8796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24892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30988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37084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43180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49276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55372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ramor.cym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youtu.be/gE8XuaGH3K4?si=dUc9kEEG0ytNiu3s" TargetMode="Externa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youtu.be/92018r-R8CE?si=w45bAXCcqLslr17q" TargetMode="Externa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hyperlink" Target="http://www.tiramor.cymru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Main brand Illustration including a boat on a lake, with otters and seals swimming. Green trees with flowers, sheep grazing and a white cottage with a seagull flying at the top" descr="Main brand Illustration including a boat on a lake, with otters and seals swimming. Green trees with flowers, sheep grazing and a white cottage with a seagull flying at the to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A large button containing the document name Tir a Mor and a hyperlink to the website. www.tiramor.cymru " descr="A large button containing the document name Tir a Mor and a hyperlink to the website. www.tiramor.cymru 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0" y="4147839"/>
            <a:ext cx="12763500" cy="3987802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Circle"/>
          <p:cNvSpPr/>
          <p:nvPr/>
        </p:nvSpPr>
        <p:spPr>
          <a:xfrm>
            <a:off x="11700933" y="14028669"/>
            <a:ext cx="1270003" cy="1270003"/>
          </a:xfrm>
          <a:prstGeom prst="ellipse">
            <a:avLst/>
          </a:prstGeom>
          <a:solidFill>
            <a:srgbClr val="4670A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54" name="Circle"/>
          <p:cNvSpPr/>
          <p:nvPr/>
        </p:nvSpPr>
        <p:spPr>
          <a:xfrm>
            <a:off x="15045266" y="14300200"/>
            <a:ext cx="1270003" cy="1270000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altmarshes"/>
          <p:cNvSpPr txBox="1">
            <a:spLocks noGrp="1"/>
          </p:cNvSpPr>
          <p:nvPr>
            <p:ph type="title"/>
          </p:nvPr>
        </p:nvSpPr>
        <p:spPr>
          <a:xfrm>
            <a:off x="5552578" y="2857500"/>
            <a:ext cx="15110323" cy="2766863"/>
          </a:xfrm>
          <a:prstGeom prst="rect">
            <a:avLst/>
          </a:prstGeom>
        </p:spPr>
        <p:txBody>
          <a:bodyPr/>
          <a:lstStyle>
            <a:lvl1pPr defTabSz="1243552">
              <a:defRPr sz="15300" spc="-400">
                <a:solidFill>
                  <a:srgbClr val="2B3F45"/>
                </a:solidFill>
              </a:defRPr>
            </a:lvl1pPr>
          </a:lstStyle>
          <a:p>
            <a:r>
              <a:t>Morfeydd Heli</a:t>
            </a:r>
          </a:p>
        </p:txBody>
      </p:sp>
      <p:sp>
        <p:nvSpPr>
          <p:cNvPr id="157" name="ACTIVITY 4: Living with the Tide"/>
          <p:cNvSpPr txBox="1">
            <a:spLocks noGrp="1"/>
          </p:cNvSpPr>
          <p:nvPr>
            <p:ph type="body" sz="quarter" idx="1"/>
          </p:nvPr>
        </p:nvSpPr>
        <p:spPr>
          <a:xfrm>
            <a:off x="5552578" y="5446362"/>
            <a:ext cx="15110323" cy="934780"/>
          </a:xfrm>
          <a:prstGeom prst="rect">
            <a:avLst/>
          </a:prstGeom>
        </p:spPr>
        <p:txBody>
          <a:bodyPr/>
          <a:lstStyle/>
          <a:p>
            <a:pPr defTabSz="1414235">
              <a:lnSpc>
                <a:spcPct val="80000"/>
              </a:lnSpc>
              <a:defRPr spc="-100">
                <a:solidFill>
                  <a:srgbClr val="2B9DA3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GWEITHGAREDD 4: Byw gyda’r Llanw</a:t>
            </a:r>
          </a:p>
        </p:txBody>
      </p:sp>
      <p:pic>
        <p:nvPicPr>
          <p:cNvPr id="158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CC: 3</a:t>
            </a:r>
          </a:p>
        </p:txBody>
      </p:sp>
      <p:pic>
        <p:nvPicPr>
          <p:cNvPr id="161" name="Tir a Môr Education Pack / Pecan Addysg Logo " descr="Tir a Môr Education Pack / Pecan Addysg Logo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11515" y="946496"/>
            <a:ext cx="2562226" cy="24669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9D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Living with the Tide"/>
          <p:cNvSpPr txBox="1">
            <a:spLocks noGrp="1"/>
          </p:cNvSpPr>
          <p:nvPr>
            <p:ph type="title"/>
          </p:nvPr>
        </p:nvSpPr>
        <p:spPr>
          <a:xfrm>
            <a:off x="5577978" y="1511300"/>
            <a:ext cx="18893832" cy="1876176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FFFFFF"/>
                </a:solidFill>
              </a:defRPr>
            </a:lvl1pPr>
          </a:lstStyle>
          <a:p>
            <a:r>
              <a:t>Byw gyda’r Llanw</a:t>
            </a:r>
          </a:p>
        </p:txBody>
      </p:sp>
      <p:sp>
        <p:nvSpPr>
          <p:cNvPr id="164" name="ACTIVITY 4"/>
          <p:cNvSpPr txBox="1">
            <a:spLocks noGrp="1"/>
          </p:cNvSpPr>
          <p:nvPr>
            <p:ph type="body" sz="quarter" idx="1"/>
          </p:nvPr>
        </p:nvSpPr>
        <p:spPr>
          <a:xfrm>
            <a:off x="5552578" y="798161"/>
            <a:ext cx="15288123" cy="934780"/>
          </a:xfrm>
          <a:prstGeom prst="rect">
            <a:avLst/>
          </a:prstGeom>
        </p:spPr>
        <p:txBody>
          <a:bodyPr/>
          <a:lstStyle>
            <a:lvl1pPr defTabSz="1414235">
              <a:lnSpc>
                <a:spcPct val="80000"/>
              </a:lnSpc>
              <a:defRPr spc="-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GWEITHGAREDD 4</a:t>
            </a:r>
          </a:p>
        </p:txBody>
      </p:sp>
      <p:pic>
        <p:nvPicPr>
          <p:cNvPr id="165" name="Tir a Mor Logo " descr="Tir a Mor Logo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Callout"/>
          <p:cNvSpPr/>
          <p:nvPr/>
        </p:nvSpPr>
        <p:spPr>
          <a:xfrm rot="16200000">
            <a:off x="5748535" y="2715669"/>
            <a:ext cx="8820946" cy="9790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128"/>
                </a:moveTo>
                <a:lnTo>
                  <a:pt x="0" y="472"/>
                </a:lnTo>
                <a:cubicBezTo>
                  <a:pt x="0" y="211"/>
                  <a:pt x="235" y="0"/>
                  <a:pt x="524" y="0"/>
                </a:cubicBezTo>
                <a:lnTo>
                  <a:pt x="21076" y="0"/>
                </a:lnTo>
                <a:cubicBezTo>
                  <a:pt x="21365" y="0"/>
                  <a:pt x="21600" y="211"/>
                  <a:pt x="21600" y="472"/>
                </a:cubicBezTo>
                <a:lnTo>
                  <a:pt x="21600" y="21128"/>
                </a:lnTo>
                <a:cubicBezTo>
                  <a:pt x="21600" y="21389"/>
                  <a:pt x="21365" y="21600"/>
                  <a:pt x="21076" y="21600"/>
                </a:cubicBezTo>
                <a:lnTo>
                  <a:pt x="524" y="21600"/>
                </a:lnTo>
                <a:cubicBezTo>
                  <a:pt x="235" y="21600"/>
                  <a:pt x="0" y="21389"/>
                  <a:pt x="0" y="21128"/>
                </a:cubicBezTo>
                <a:close/>
              </a:path>
            </a:pathLst>
          </a:custGeom>
          <a:solidFill>
            <a:srgbClr val="CDE5EB">
              <a:alpha val="1998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67" name="Callout"/>
          <p:cNvSpPr/>
          <p:nvPr/>
        </p:nvSpPr>
        <p:spPr>
          <a:xfrm rot="16200000">
            <a:off x="14843520" y="4034287"/>
            <a:ext cx="8820946" cy="71531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954"/>
                </a:moveTo>
                <a:lnTo>
                  <a:pt x="0" y="646"/>
                </a:lnTo>
                <a:cubicBezTo>
                  <a:pt x="0" y="289"/>
                  <a:pt x="235" y="0"/>
                  <a:pt x="524" y="0"/>
                </a:cubicBezTo>
                <a:lnTo>
                  <a:pt x="21076" y="0"/>
                </a:lnTo>
                <a:cubicBezTo>
                  <a:pt x="21365" y="0"/>
                  <a:pt x="21600" y="289"/>
                  <a:pt x="21600" y="646"/>
                </a:cubicBezTo>
                <a:lnTo>
                  <a:pt x="21600" y="20954"/>
                </a:lnTo>
                <a:cubicBezTo>
                  <a:pt x="21600" y="21311"/>
                  <a:pt x="21365" y="21600"/>
                  <a:pt x="21076" y="21600"/>
                </a:cubicBezTo>
                <a:lnTo>
                  <a:pt x="524" y="21600"/>
                </a:lnTo>
                <a:cubicBezTo>
                  <a:pt x="235" y="21600"/>
                  <a:pt x="0" y="21311"/>
                  <a:pt x="0" y="20954"/>
                </a:cubicBezTo>
                <a:close/>
              </a:path>
            </a:pathLst>
          </a:custGeom>
          <a:solidFill>
            <a:srgbClr val="CDE5EB">
              <a:alpha val="1998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68" name="SKILLS YOU WILL DEVELOP:…"/>
          <p:cNvSpPr txBox="1"/>
          <p:nvPr/>
        </p:nvSpPr>
        <p:spPr>
          <a:xfrm>
            <a:off x="15877677" y="3552502"/>
            <a:ext cx="6752632" cy="8207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768540">
              <a:defRPr sz="3724">
                <a:solidFill>
                  <a:srgbClr val="FFFFFF"/>
                </a:solidFill>
              </a:defRPr>
            </a:pPr>
            <a:r>
              <a:t>SGILIAU Y BYDDWCH YN EU DATBLYGU:</a:t>
            </a:r>
            <a:endParaRPr>
              <a:solidFill>
                <a:srgbClr val="000000"/>
              </a:solidFill>
            </a:endParaRPr>
          </a:p>
          <a:p>
            <a:pPr algn="l" defTabSz="768540">
              <a:defRPr sz="3528">
                <a:solidFill>
                  <a:srgbClr val="FFFFFF"/>
                </a:solidFill>
              </a:defRPr>
            </a:pPr>
            <a:endParaRPr>
              <a:solidFill>
                <a:srgbClr val="000000"/>
              </a:solidFill>
            </a:endParaRPr>
          </a:p>
          <a:p>
            <a:pPr marL="449299" indent="-449299" algn="l" defTabSz="768540">
              <a:buSzPct val="123000"/>
              <a:buChar char="•"/>
              <a:defRPr sz="3528">
                <a:solidFill>
                  <a:srgbClr val="FFFFFF"/>
                </a:solidFill>
              </a:defRPr>
            </a:pPr>
            <a:r>
              <a:t>Arsylwi a dehongli’r hyn sy’n cael ei weld</a:t>
            </a:r>
            <a:br/>
            <a:endParaRPr/>
          </a:p>
          <a:p>
            <a:pPr marL="449299" indent="-449299" algn="l" defTabSz="768540">
              <a:buSzPct val="123000"/>
              <a:buChar char="•"/>
              <a:defRPr sz="3528">
                <a:solidFill>
                  <a:srgbClr val="FFFFFF"/>
                </a:solidFill>
              </a:defRPr>
            </a:pPr>
            <a:r>
              <a:t>Modelu a labelu</a:t>
            </a:r>
            <a:br/>
            <a:endParaRPr/>
          </a:p>
          <a:p>
            <a:pPr marL="449299" indent="-449299" algn="l" defTabSz="768540">
              <a:buSzPct val="123000"/>
              <a:buChar char="•"/>
              <a:defRPr sz="3528">
                <a:solidFill>
                  <a:srgbClr val="FFFFFF"/>
                </a:solidFill>
              </a:defRPr>
            </a:pPr>
            <a:r>
              <a:t>Cyfathrebu</a:t>
            </a:r>
            <a:br/>
            <a:endParaRPr/>
          </a:p>
          <a:p>
            <a:pPr marL="449299" indent="-449299" algn="l" defTabSz="768540">
              <a:buSzPct val="123000"/>
              <a:buChar char="•"/>
              <a:defRPr sz="3528">
                <a:solidFill>
                  <a:srgbClr val="FFFFFF"/>
                </a:solidFill>
              </a:defRPr>
            </a:pPr>
            <a:r>
              <a:t>Creu a chyflwyno fideo</a:t>
            </a:r>
            <a:br/>
            <a:endParaRPr/>
          </a:p>
          <a:p>
            <a:pPr marL="449299" indent="-449299" algn="l" defTabSz="768540">
              <a:buSzPct val="123000"/>
              <a:buChar char="•"/>
              <a:defRPr sz="3528">
                <a:solidFill>
                  <a:srgbClr val="FFFFFF"/>
                </a:solidFill>
              </a:defRPr>
            </a:pPr>
            <a:r>
              <a:t>Cydweithio fel tîm</a:t>
            </a:r>
          </a:p>
        </p:txBody>
      </p:sp>
      <p:sp>
        <p:nvSpPr>
          <p:cNvPr id="169" name="YOU WILL UNDERSTAND:…"/>
          <p:cNvSpPr txBox="1"/>
          <p:nvPr/>
        </p:nvSpPr>
        <p:spPr>
          <a:xfrm>
            <a:off x="5552578" y="3566326"/>
            <a:ext cx="9405146" cy="917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825500">
              <a:defRPr sz="3800">
                <a:solidFill>
                  <a:srgbClr val="FFFFFF"/>
                </a:solidFill>
              </a:defRPr>
            </a:pPr>
            <a:r>
              <a:t>YN DILYN Y GWEITHGAREDD HWN, DYLECH DDEALL:</a:t>
            </a:r>
          </a:p>
          <a:p>
            <a:pPr algn="l" defTabSz="825500">
              <a:defRPr sz="380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endParaRPr/>
          </a:p>
          <a:p>
            <a:pPr marL="814705" indent="-814705" algn="l" defTabSz="825500">
              <a:buSzPct val="100000"/>
              <a:buAutoNum type="arabicPeriod"/>
              <a:defRPr sz="3800">
                <a:solidFill>
                  <a:srgbClr val="FFFFFF"/>
                </a:solidFill>
              </a:defRPr>
            </a:pPr>
            <a:r>
              <a:t>Y gwahanol barthau mewn morfa heli a pha blanhigion ac anifeiliaid sydd i’w gweld ym mhob un</a:t>
            </a:r>
            <a:br/>
            <a:endParaRPr/>
          </a:p>
          <a:p>
            <a:pPr marL="814705" indent="-814705" algn="l" defTabSz="825500">
              <a:buSzPct val="100000"/>
              <a:buAutoNum type="arabicPeriod"/>
              <a:defRPr sz="3800">
                <a:solidFill>
                  <a:srgbClr val="FFFFFF"/>
                </a:solidFill>
              </a:defRPr>
            </a:pPr>
            <a:r>
              <a:t>Sut mae newidiadau llanw yn siapio amgylchedd y forfa heli ac yn effeithio ar fywyd gwyllt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Tir a Mor Logo" descr="Tir a Mor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Morfeydd Heli</a:t>
            </a:r>
          </a:p>
        </p:txBody>
      </p:sp>
      <p:sp>
        <p:nvSpPr>
          <p:cNvPr id="174" name="ACTIVITY 4: Living with the Tide"/>
          <p:cNvSpPr txBox="1"/>
          <p:nvPr/>
        </p:nvSpPr>
        <p:spPr>
          <a:xfrm rot="16200000">
            <a:off x="-1975595" y="4956750"/>
            <a:ext cx="690850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GWEITHGAREDD 4: Byw gyda’r Llanw</a:t>
            </a:r>
          </a:p>
        </p:txBody>
      </p:sp>
      <p:sp>
        <p:nvSpPr>
          <p:cNvPr id="175" name="PHOTO: John Archer-Thompson"/>
          <p:cNvSpPr txBox="1"/>
          <p:nvPr/>
        </p:nvSpPr>
        <p:spPr>
          <a:xfrm>
            <a:off x="333424" y="12955369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PHOTO: John Archer-Thompson</a:t>
            </a:r>
          </a:p>
        </p:txBody>
      </p:sp>
      <p:sp>
        <p:nvSpPr>
          <p:cNvPr id="176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CC: 3</a:t>
            </a:r>
          </a:p>
        </p:txBody>
      </p:sp>
      <p:sp>
        <p:nvSpPr>
          <p:cNvPr id="177" name="What do you notice as the drone travels from the mudflats to the upper marsh?"/>
          <p:cNvSpPr txBox="1"/>
          <p:nvPr/>
        </p:nvSpPr>
        <p:spPr>
          <a:xfrm>
            <a:off x="3297711" y="3975364"/>
            <a:ext cx="7982347" cy="2617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Beth ydych chi’n sylwi wrth i’r dr</a:t>
            </a:r>
            <a:r>
              <a:rPr>
                <a:latin typeface="Arial"/>
                <a:ea typeface="Arial"/>
                <a:cs typeface="Arial"/>
                <a:sym typeface="Arial"/>
              </a:rPr>
              <a:t>ô</a:t>
            </a:r>
            <a:r>
              <a:t>n symud o’r gwastadedd llaid tuag at rannau uchaf y forfa?</a:t>
            </a:r>
          </a:p>
        </p:txBody>
      </p:sp>
      <p:sp>
        <p:nvSpPr>
          <p:cNvPr id="178" name="Saltmarsh Drone"/>
          <p:cNvSpPr txBox="1">
            <a:spLocks noGrp="1"/>
          </p:cNvSpPr>
          <p:nvPr>
            <p:ph type="title"/>
          </p:nvPr>
        </p:nvSpPr>
        <p:spPr>
          <a:xfrm>
            <a:off x="3380878" y="2044700"/>
            <a:ext cx="14389896" cy="1482543"/>
          </a:xfrm>
          <a:prstGeom prst="rect">
            <a:avLst/>
          </a:prstGeom>
        </p:spPr>
        <p:txBody>
          <a:bodyPr/>
          <a:lstStyle>
            <a:lvl1pPr defTabSz="767715">
              <a:lnSpc>
                <a:spcPct val="100000"/>
              </a:lnSpc>
              <a:defRPr sz="79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Fideo Drôn</a:t>
            </a:r>
          </a:p>
        </p:txBody>
      </p:sp>
      <p:pic>
        <p:nvPicPr>
          <p:cNvPr id="179" name="Llun or fideo sydd ar gael ar YouTube" descr="Llun or fideo sydd ar gael ar YouTub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78362" y="1869266"/>
            <a:ext cx="11119671" cy="6254817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Rounded Rectangle">
            <a:hlinkClick r:id="rId5"/>
          </p:cNvPr>
          <p:cNvSpPr/>
          <p:nvPr/>
        </p:nvSpPr>
        <p:spPr>
          <a:xfrm>
            <a:off x="3304806" y="6739466"/>
            <a:ext cx="6838654" cy="1270002"/>
          </a:xfrm>
          <a:prstGeom prst="roundRect">
            <a:avLst>
              <a:gd name="adj" fmla="val 15000"/>
            </a:avLst>
          </a:prstGeom>
          <a:solidFill>
            <a:srgbClr val="EA921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81" name="PLAY VIDEO"/>
          <p:cNvSpPr txBox="1"/>
          <p:nvPr/>
        </p:nvSpPr>
        <p:spPr>
          <a:xfrm>
            <a:off x="3297711" y="7041374"/>
            <a:ext cx="4418676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3800">
                <a:solidFill>
                  <a:srgbClr val="FFFFFF"/>
                </a:solidFill>
              </a:defRPr>
            </a:lvl1pPr>
          </a:lstStyle>
          <a:p>
            <a:r>
              <a:rPr dirty="0"/>
              <a:t>CHWARAE FIDEO</a:t>
            </a:r>
          </a:p>
        </p:txBody>
      </p:sp>
      <p:sp>
        <p:nvSpPr>
          <p:cNvPr id="182" name="Triangle"/>
          <p:cNvSpPr/>
          <p:nvPr/>
        </p:nvSpPr>
        <p:spPr>
          <a:xfrm rot="5400000">
            <a:off x="9070581" y="7036755"/>
            <a:ext cx="675422" cy="675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183" name="TextBox 1"/>
          <p:cNvSpPr txBox="1"/>
          <p:nvPr/>
        </p:nvSpPr>
        <p:spPr>
          <a:xfrm>
            <a:off x="3297711" y="8506568"/>
            <a:ext cx="12192001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>
                <a:latin typeface="+mj-lt"/>
                <a:ea typeface="+mj-ea"/>
                <a:cs typeface="+mj-cs"/>
                <a:sym typeface="Helvetica Neue"/>
              </a:defRPr>
            </a:pPr>
            <a:endParaRPr dirty="0">
              <a:latin typeface="Abadi" panose="020B0604020104020204" pitchFamily="34" charset="0"/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49" y="439637"/>
            <a:ext cx="2146302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Key Features of a Saltmarsh"/>
          <p:cNvSpPr txBox="1">
            <a:spLocks noGrp="1"/>
          </p:cNvSpPr>
          <p:nvPr>
            <p:ph type="title"/>
          </p:nvPr>
        </p:nvSpPr>
        <p:spPr>
          <a:xfrm>
            <a:off x="3397810" y="859367"/>
            <a:ext cx="19959938" cy="1699783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Nodweddion Allweddol Morfa Heli</a:t>
            </a:r>
          </a:p>
        </p:txBody>
      </p:sp>
      <p:sp>
        <p:nvSpPr>
          <p:cNvPr id="188" name="What are the key features of a saltmarsh?"/>
          <p:cNvSpPr txBox="1"/>
          <p:nvPr/>
        </p:nvSpPr>
        <p:spPr>
          <a:xfrm>
            <a:off x="3393182" y="2538115"/>
            <a:ext cx="14545072" cy="10400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Beth yw prif nodweddion morfa heli?</a:t>
            </a:r>
          </a:p>
        </p:txBody>
      </p:sp>
      <p:sp>
        <p:nvSpPr>
          <p:cNvPr id="208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Morfeydd Heli</a:t>
            </a:r>
          </a:p>
        </p:txBody>
      </p:sp>
      <p:sp>
        <p:nvSpPr>
          <p:cNvPr id="209" name="ACTIVITY 4: Living with the Tide"/>
          <p:cNvSpPr txBox="1"/>
          <p:nvPr/>
        </p:nvSpPr>
        <p:spPr>
          <a:xfrm rot="16200000">
            <a:off x="-1975595" y="4956750"/>
            <a:ext cx="690850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GWEITHGAREDD 4: Byw gyda’r Llanw</a:t>
            </a:r>
          </a:p>
        </p:txBody>
      </p:sp>
      <p:sp>
        <p:nvSpPr>
          <p:cNvPr id="210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CC: 3</a:t>
            </a:r>
          </a:p>
        </p:txBody>
      </p:sp>
      <p:pic>
        <p:nvPicPr>
          <p:cNvPr id="211" name="Parau Trafod" descr="Parau Trafod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1665508" y="2133763"/>
            <a:ext cx="2540001" cy="254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SaltmarshPP-Diagram-C.png">
            <a:extLst>
              <a:ext uri="{FF2B5EF4-FFF2-40B4-BE49-F238E27FC236}">
                <a16:creationId xmlns:a16="http://schemas.microsoft.com/office/drawing/2014/main" id="{26399AB4-E6D1-FD9E-F0FF-A5FC0A0729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9517" y="3862001"/>
            <a:ext cx="18335508" cy="932144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Tir a Mor Logo" descr="Tir a Mor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PHOTO: John Archer-Thompson"/>
          <p:cNvSpPr txBox="1"/>
          <p:nvPr/>
        </p:nvSpPr>
        <p:spPr>
          <a:xfrm>
            <a:off x="333424" y="12955369"/>
            <a:ext cx="6354467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PHOTO: John Archer-Thompson</a:t>
            </a:r>
          </a:p>
        </p:txBody>
      </p:sp>
      <p:sp>
        <p:nvSpPr>
          <p:cNvPr id="217" name="What do you notice in this video?What changes?  Is the tide coming in or going out?What disappears or reappears?"/>
          <p:cNvSpPr txBox="1"/>
          <p:nvPr/>
        </p:nvSpPr>
        <p:spPr>
          <a:xfrm>
            <a:off x="14497843" y="3400651"/>
            <a:ext cx="8797793" cy="4122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marL="554355" indent="-554355" algn="l" defTabSz="2365187">
              <a:lnSpc>
                <a:spcPct val="81000"/>
              </a:lnSpc>
              <a:spcBef>
                <a:spcPts val="4300"/>
              </a:spcBef>
              <a:buSzPct val="100000"/>
              <a:buFont typeface="Arial"/>
              <a:buChar char="•"/>
              <a:defRPr sz="3589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Beth sy’n digwydd yn y fideo?         </a:t>
            </a:r>
          </a:p>
          <a:p>
            <a:pPr marL="554355" indent="-554355" algn="l" defTabSz="2365187">
              <a:lnSpc>
                <a:spcPct val="81000"/>
              </a:lnSpc>
              <a:spcBef>
                <a:spcPts val="4300"/>
              </a:spcBef>
              <a:buSzPct val="100000"/>
              <a:buFont typeface="Arial"/>
              <a:buChar char="•"/>
              <a:defRPr sz="3589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Beth sy’n newid? </a:t>
            </a:r>
          </a:p>
          <a:p>
            <a:pPr marL="554355" indent="-554355" algn="l" defTabSz="2365187">
              <a:lnSpc>
                <a:spcPct val="81000"/>
              </a:lnSpc>
              <a:spcBef>
                <a:spcPts val="4300"/>
              </a:spcBef>
              <a:buSzPct val="100000"/>
              <a:buFont typeface="Arial"/>
              <a:buChar char="•"/>
              <a:defRPr sz="3589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Ydi’r llanw’n dod mewn neu ar drai? </a:t>
            </a:r>
          </a:p>
          <a:p>
            <a:pPr marL="554355" indent="-554355" algn="l" defTabSz="2365187">
              <a:lnSpc>
                <a:spcPct val="81000"/>
              </a:lnSpc>
              <a:spcBef>
                <a:spcPts val="4300"/>
              </a:spcBef>
              <a:buSzPct val="100000"/>
              <a:buFont typeface="Arial"/>
              <a:buChar char="•"/>
              <a:defRPr sz="3589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Beth sy’n diflannu neu’n ailymddangos?</a:t>
            </a:r>
          </a:p>
        </p:txBody>
      </p:sp>
      <p:sp>
        <p:nvSpPr>
          <p:cNvPr id="218" name="Time-lapse"/>
          <p:cNvSpPr txBox="1">
            <a:spLocks noGrp="1"/>
          </p:cNvSpPr>
          <p:nvPr>
            <p:ph type="title"/>
          </p:nvPr>
        </p:nvSpPr>
        <p:spPr>
          <a:xfrm>
            <a:off x="14490202" y="1722031"/>
            <a:ext cx="9750923" cy="1784451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0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Fideo Treigl-amser</a:t>
            </a:r>
          </a:p>
        </p:txBody>
      </p:sp>
      <p:sp>
        <p:nvSpPr>
          <p:cNvPr id="219" name="The time-lapse recording started at  1:00pm and finished at 2:30pm…"/>
          <p:cNvSpPr txBox="1"/>
          <p:nvPr/>
        </p:nvSpPr>
        <p:spPr>
          <a:xfrm>
            <a:off x="14783593" y="7998251"/>
            <a:ext cx="8226294" cy="3229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32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Dechreuodd y fideo recordio am</a:t>
            </a:r>
            <a:br/>
            <a:r>
              <a:t>1:00yp a gorffen am 2:30yp</a:t>
            </a:r>
          </a:p>
          <a:p>
            <a: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Pa mor hir ydyw’r recordiad mewn munudau?</a:t>
            </a:r>
          </a:p>
        </p:txBody>
      </p:sp>
      <p:sp>
        <p:nvSpPr>
          <p:cNvPr id="220" name="Write the start and finish times as 24-hour digital clock."/>
          <p:cNvSpPr txBox="1"/>
          <p:nvPr/>
        </p:nvSpPr>
        <p:spPr>
          <a:xfrm>
            <a:off x="14851890" y="11403511"/>
            <a:ext cx="7982348" cy="1071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1779987">
              <a:lnSpc>
                <a:spcPct val="90000"/>
              </a:lnSpc>
              <a:spcBef>
                <a:spcPts val="3200"/>
              </a:spcBef>
              <a:defRPr sz="29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Sut mae nodi’r amser dechrau a gorffen ar gloc digidol 24-awr?</a:t>
            </a:r>
          </a:p>
        </p:txBody>
      </p:sp>
      <p:pic>
        <p:nvPicPr>
          <p:cNvPr id="221" name="Llun or fideo sydd ar gael ar YouTube" descr="Llun or fideo sydd ar gael ar YouTub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200" y="1745116"/>
            <a:ext cx="11119673" cy="6254817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Rounded Rectangle">
            <a:hlinkClick r:id="rId5"/>
          </p:cNvPr>
          <p:cNvSpPr/>
          <p:nvPr/>
        </p:nvSpPr>
        <p:spPr>
          <a:xfrm>
            <a:off x="2923806" y="8365066"/>
            <a:ext cx="6838654" cy="1270002"/>
          </a:xfrm>
          <a:prstGeom prst="roundRect">
            <a:avLst>
              <a:gd name="adj" fmla="val 15000"/>
            </a:avLst>
          </a:prstGeom>
          <a:solidFill>
            <a:srgbClr val="EA921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23" name="PLAY VIDEO"/>
          <p:cNvSpPr txBox="1"/>
          <p:nvPr/>
        </p:nvSpPr>
        <p:spPr>
          <a:xfrm>
            <a:off x="2916710" y="8666974"/>
            <a:ext cx="4418676" cy="83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>
              <a:lnSpc>
                <a:spcPct val="90000"/>
              </a:lnSpc>
              <a:spcBef>
                <a:spcPts val="4500"/>
              </a:spcBef>
              <a:defRPr sz="3800">
                <a:solidFill>
                  <a:srgbClr val="FFFFFF"/>
                </a:solidFill>
              </a:defRPr>
            </a:lvl1pPr>
          </a:lstStyle>
          <a:p>
            <a:r>
              <a:rPr dirty="0"/>
              <a:t>CHWARAE FIDEO</a:t>
            </a:r>
          </a:p>
        </p:txBody>
      </p:sp>
      <p:sp>
        <p:nvSpPr>
          <p:cNvPr id="224" name="Triangle"/>
          <p:cNvSpPr/>
          <p:nvPr/>
        </p:nvSpPr>
        <p:spPr>
          <a:xfrm rot="5400000">
            <a:off x="8689581" y="8662355"/>
            <a:ext cx="675422" cy="675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25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Morfeydd Heli</a:t>
            </a:r>
          </a:p>
        </p:txBody>
      </p:sp>
      <p:sp>
        <p:nvSpPr>
          <p:cNvPr id="226" name="ACTIVITY 4: Living with the Tide"/>
          <p:cNvSpPr txBox="1"/>
          <p:nvPr/>
        </p:nvSpPr>
        <p:spPr>
          <a:xfrm rot="16200000">
            <a:off x="-1975595" y="4956750"/>
            <a:ext cx="690850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GWEITHGAREDD 4: Byw gyda’r Llanw</a:t>
            </a:r>
          </a:p>
        </p:txBody>
      </p:sp>
      <p:sp>
        <p:nvSpPr>
          <p:cNvPr id="227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CC: 3</a:t>
            </a:r>
          </a:p>
        </p:txBody>
      </p:sp>
      <p:sp>
        <p:nvSpPr>
          <p:cNvPr id="228" name="TextBox 4"/>
          <p:cNvSpPr txBox="1"/>
          <p:nvPr/>
        </p:nvSpPr>
        <p:spPr>
          <a:xfrm>
            <a:off x="2931292" y="10179071"/>
            <a:ext cx="12192001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>
                <a:latin typeface="+mj-lt"/>
                <a:ea typeface="+mj-ea"/>
                <a:cs typeface="+mj-cs"/>
                <a:sym typeface="Helvetica Neue"/>
              </a:defRPr>
            </a:pPr>
            <a:endParaRPr dirty="0">
              <a:latin typeface="Abadi" panose="020B0604020104020204" pitchFamily="34" charset="0"/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Callout"/>
          <p:cNvSpPr/>
          <p:nvPr/>
        </p:nvSpPr>
        <p:spPr>
          <a:xfrm rot="16200000">
            <a:off x="13581245" y="8359985"/>
            <a:ext cx="4716319" cy="4947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66"/>
                </a:moveTo>
                <a:lnTo>
                  <a:pt x="0" y="934"/>
                </a:lnTo>
                <a:cubicBezTo>
                  <a:pt x="0" y="418"/>
                  <a:pt x="439" y="0"/>
                  <a:pt x="980" y="0"/>
                </a:cubicBezTo>
                <a:lnTo>
                  <a:pt x="20620" y="0"/>
                </a:lnTo>
                <a:cubicBezTo>
                  <a:pt x="21161" y="0"/>
                  <a:pt x="21600" y="418"/>
                  <a:pt x="21600" y="934"/>
                </a:cubicBezTo>
                <a:lnTo>
                  <a:pt x="21600" y="20666"/>
                </a:lnTo>
                <a:cubicBezTo>
                  <a:pt x="21600" y="21182"/>
                  <a:pt x="21161" y="21600"/>
                  <a:pt x="20620" y="21600"/>
                </a:cubicBezTo>
                <a:lnTo>
                  <a:pt x="980" y="21600"/>
                </a:lnTo>
                <a:cubicBezTo>
                  <a:pt x="439" y="21600"/>
                  <a:pt x="0" y="21182"/>
                  <a:pt x="0" y="20666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31" name="Callout"/>
          <p:cNvSpPr/>
          <p:nvPr/>
        </p:nvSpPr>
        <p:spPr>
          <a:xfrm rot="16200000">
            <a:off x="18737445" y="8359985"/>
            <a:ext cx="4716319" cy="4947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66"/>
                </a:moveTo>
                <a:lnTo>
                  <a:pt x="0" y="934"/>
                </a:lnTo>
                <a:cubicBezTo>
                  <a:pt x="0" y="418"/>
                  <a:pt x="439" y="0"/>
                  <a:pt x="980" y="0"/>
                </a:cubicBezTo>
                <a:lnTo>
                  <a:pt x="20620" y="0"/>
                </a:lnTo>
                <a:cubicBezTo>
                  <a:pt x="21161" y="0"/>
                  <a:pt x="21600" y="418"/>
                  <a:pt x="21600" y="934"/>
                </a:cubicBezTo>
                <a:lnTo>
                  <a:pt x="21600" y="20666"/>
                </a:lnTo>
                <a:cubicBezTo>
                  <a:pt x="21600" y="21182"/>
                  <a:pt x="21161" y="21600"/>
                  <a:pt x="20620" y="21600"/>
                </a:cubicBezTo>
                <a:lnTo>
                  <a:pt x="980" y="21600"/>
                </a:lnTo>
                <a:cubicBezTo>
                  <a:pt x="439" y="21600"/>
                  <a:pt x="0" y="21182"/>
                  <a:pt x="0" y="20666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32" name="Callout"/>
          <p:cNvSpPr/>
          <p:nvPr/>
        </p:nvSpPr>
        <p:spPr>
          <a:xfrm rot="16200000">
            <a:off x="8386946" y="8359985"/>
            <a:ext cx="4716319" cy="4947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66"/>
                </a:moveTo>
                <a:lnTo>
                  <a:pt x="0" y="934"/>
                </a:lnTo>
                <a:cubicBezTo>
                  <a:pt x="0" y="418"/>
                  <a:pt x="439" y="0"/>
                  <a:pt x="980" y="0"/>
                </a:cubicBezTo>
                <a:lnTo>
                  <a:pt x="20620" y="0"/>
                </a:lnTo>
                <a:cubicBezTo>
                  <a:pt x="21161" y="0"/>
                  <a:pt x="21600" y="418"/>
                  <a:pt x="21600" y="934"/>
                </a:cubicBezTo>
                <a:lnTo>
                  <a:pt x="21600" y="20666"/>
                </a:lnTo>
                <a:cubicBezTo>
                  <a:pt x="21600" y="21182"/>
                  <a:pt x="21161" y="21600"/>
                  <a:pt x="20620" y="21600"/>
                </a:cubicBezTo>
                <a:lnTo>
                  <a:pt x="980" y="21600"/>
                </a:lnTo>
                <a:cubicBezTo>
                  <a:pt x="439" y="21600"/>
                  <a:pt x="0" y="21182"/>
                  <a:pt x="0" y="20666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33" name="Create a Saltmarsh Model"/>
          <p:cNvSpPr txBox="1">
            <a:spLocks noGrp="1"/>
          </p:cNvSpPr>
          <p:nvPr>
            <p:ph type="title"/>
          </p:nvPr>
        </p:nvSpPr>
        <p:spPr>
          <a:xfrm>
            <a:off x="3380877" y="2044700"/>
            <a:ext cx="19462356" cy="1920776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Creu Model Morfa Heli</a:t>
            </a:r>
          </a:p>
        </p:txBody>
      </p:sp>
      <p:pic>
        <p:nvPicPr>
          <p:cNvPr id="234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Callout"/>
          <p:cNvSpPr/>
          <p:nvPr/>
        </p:nvSpPr>
        <p:spPr>
          <a:xfrm rot="16200000">
            <a:off x="3171931" y="8359985"/>
            <a:ext cx="4712150" cy="4947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66"/>
                </a:moveTo>
                <a:lnTo>
                  <a:pt x="0" y="934"/>
                </a:lnTo>
                <a:cubicBezTo>
                  <a:pt x="0" y="418"/>
                  <a:pt x="439" y="0"/>
                  <a:pt x="981" y="0"/>
                </a:cubicBezTo>
                <a:lnTo>
                  <a:pt x="20619" y="0"/>
                </a:lnTo>
                <a:cubicBezTo>
                  <a:pt x="21161" y="0"/>
                  <a:pt x="21600" y="418"/>
                  <a:pt x="21600" y="934"/>
                </a:cubicBezTo>
                <a:lnTo>
                  <a:pt x="21600" y="20666"/>
                </a:lnTo>
                <a:cubicBezTo>
                  <a:pt x="21600" y="21182"/>
                  <a:pt x="21161" y="21600"/>
                  <a:pt x="20619" y="21600"/>
                </a:cubicBezTo>
                <a:lnTo>
                  <a:pt x="981" y="21600"/>
                </a:lnTo>
                <a:cubicBezTo>
                  <a:pt x="439" y="21600"/>
                  <a:pt x="0" y="21182"/>
                  <a:pt x="0" y="20666"/>
                </a:cubicBezTo>
                <a:close/>
              </a:path>
            </a:pathLst>
          </a:custGeom>
          <a:solidFill>
            <a:srgbClr val="CDE5EB">
              <a:alpha val="59690"/>
            </a:srgbClr>
          </a:solidFill>
          <a:ln w="63500">
            <a:solidFill>
              <a:srgbClr val="3CA4AE">
                <a:alpha val="5969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37" name="STEP 1"/>
          <p:cNvSpPr txBox="1"/>
          <p:nvPr/>
        </p:nvSpPr>
        <p:spPr>
          <a:xfrm>
            <a:off x="3151882" y="8625802"/>
            <a:ext cx="3281860" cy="100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CAM 1</a:t>
            </a:r>
          </a:p>
        </p:txBody>
      </p:sp>
      <p:sp>
        <p:nvSpPr>
          <p:cNvPr id="238" name="Start by dividing your tray or box into sections that show the different zones of a saltmarsh, from the sea to the land."/>
          <p:cNvSpPr txBox="1"/>
          <p:nvPr/>
        </p:nvSpPr>
        <p:spPr>
          <a:xfrm>
            <a:off x="3152278" y="9427606"/>
            <a:ext cx="4620553" cy="3686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Dechreuwch drwy rannu’r blwch i adrannau sy’n dangos gwahanol barthau morfa heli, o’r m</a:t>
            </a:r>
            <a:r>
              <a:rPr>
                <a:latin typeface="Arial"/>
                <a:ea typeface="Arial"/>
                <a:cs typeface="Arial"/>
                <a:sym typeface="Arial"/>
              </a:rPr>
              <a:t>ô</a:t>
            </a:r>
            <a:r>
              <a:t>r i’r tir.</a:t>
            </a:r>
          </a:p>
        </p:txBody>
      </p:sp>
      <p:sp>
        <p:nvSpPr>
          <p:cNvPr id="239" name="STEP 2"/>
          <p:cNvSpPr txBox="1"/>
          <p:nvPr/>
        </p:nvSpPr>
        <p:spPr>
          <a:xfrm>
            <a:off x="8407082" y="8625802"/>
            <a:ext cx="3281860" cy="100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CAM 2</a:t>
            </a:r>
          </a:p>
        </p:txBody>
      </p:sp>
      <p:sp>
        <p:nvSpPr>
          <p:cNvPr id="240" name="Next, use materials like clay, Lego, or sponge to build each zone, making sure the land gently rises as you go."/>
          <p:cNvSpPr txBox="1"/>
          <p:nvPr/>
        </p:nvSpPr>
        <p:spPr>
          <a:xfrm>
            <a:off x="8407479" y="9427606"/>
            <a:ext cx="4620553" cy="38282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Nesaf, defnyddiwch glai, Lego, neu sbwng i adeiladu bob parth, gan ofalu bod y tir yn codi’n raddol wrth greu pob un.</a:t>
            </a:r>
          </a:p>
        </p:txBody>
      </p:sp>
      <p:sp>
        <p:nvSpPr>
          <p:cNvPr id="241" name="STEP 3"/>
          <p:cNvSpPr txBox="1"/>
          <p:nvPr/>
        </p:nvSpPr>
        <p:spPr>
          <a:xfrm>
            <a:off x="13718282" y="8625802"/>
            <a:ext cx="3281860" cy="100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CAM 3</a:t>
            </a:r>
          </a:p>
        </p:txBody>
      </p:sp>
      <p:sp>
        <p:nvSpPr>
          <p:cNvPr id="242" name="Then add small models, drawings, or labels to show which animals and plants live in each zone."/>
          <p:cNvSpPr txBox="1"/>
          <p:nvPr/>
        </p:nvSpPr>
        <p:spPr>
          <a:xfrm>
            <a:off x="13718677" y="9427606"/>
            <a:ext cx="4620553" cy="51480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Yna ychwanegwch fodelau bach, lluniau neu labeli i ddangos pa anifeiliaid a phlanhigion sy’n byw ym mhob parth.</a:t>
            </a:r>
          </a:p>
        </p:txBody>
      </p:sp>
      <p:sp>
        <p:nvSpPr>
          <p:cNvPr id="243" name="STEP 4"/>
          <p:cNvSpPr txBox="1"/>
          <p:nvPr/>
        </p:nvSpPr>
        <p:spPr>
          <a:xfrm>
            <a:off x="18937982" y="8625802"/>
            <a:ext cx="3281860" cy="1004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CAM 4</a:t>
            </a:r>
          </a:p>
        </p:txBody>
      </p:sp>
      <p:sp>
        <p:nvSpPr>
          <p:cNvPr id="244" name="Finally, use blue ribbon or paper to show how far the tide comes in."/>
          <p:cNvSpPr txBox="1"/>
          <p:nvPr/>
        </p:nvSpPr>
        <p:spPr>
          <a:xfrm>
            <a:off x="18938377" y="9427606"/>
            <a:ext cx="4377203" cy="35092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Yn olaf, defnyddiwch ruban neu bapur glas i ddangos pa mor bell mae’r llanw’n cyrraedd.</a:t>
            </a:r>
          </a:p>
        </p:txBody>
      </p:sp>
      <p:pic>
        <p:nvPicPr>
          <p:cNvPr id="245" name="An illustration of the Saltmarsh model to encourage learners to create their own saltmarsh. " descr="An illustration of the Saltmarsh model to encourage learners to create their own saltmarsh.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5146" y="3998317"/>
            <a:ext cx="13728702" cy="3987802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Morfeydd Heli</a:t>
            </a:r>
          </a:p>
        </p:txBody>
      </p:sp>
      <p:sp>
        <p:nvSpPr>
          <p:cNvPr id="247" name="ACTIVITY 4: Living with the Tide"/>
          <p:cNvSpPr txBox="1"/>
          <p:nvPr/>
        </p:nvSpPr>
        <p:spPr>
          <a:xfrm rot="16200000">
            <a:off x="-1975595" y="4956750"/>
            <a:ext cx="690850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GWEITHGAREDD 4: Byw gyda’r Llanw</a:t>
            </a:r>
          </a:p>
        </p:txBody>
      </p:sp>
      <p:sp>
        <p:nvSpPr>
          <p:cNvPr id="248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CC: 3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1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2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Work with your group to make a short video tour  or give an oral presentation about your saltmarsh model"/>
          <p:cNvSpPr txBox="1"/>
          <p:nvPr/>
        </p:nvSpPr>
        <p:spPr>
          <a:xfrm>
            <a:off x="3407445" y="3471150"/>
            <a:ext cx="15013387" cy="19308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Work with your group to make a short video tour </a:t>
            </a:r>
            <a:br/>
            <a:r>
              <a:t>or give an oral presentation about your saltmarsh model</a:t>
            </a:r>
          </a:p>
        </p:txBody>
      </p:sp>
      <p:sp>
        <p:nvSpPr>
          <p:cNvPr id="253" name="SENTENCE STARTERS:"/>
          <p:cNvSpPr txBox="1"/>
          <p:nvPr/>
        </p:nvSpPr>
        <p:spPr>
          <a:xfrm>
            <a:off x="16977371" y="3087615"/>
            <a:ext cx="6683310" cy="67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600">
                <a:solidFill>
                  <a:srgbClr val="248B91"/>
                </a:solidFill>
              </a:defRPr>
            </a:lvl1pPr>
          </a:lstStyle>
          <a:p>
            <a:r>
              <a:t>BRAWDDEGAU DEFNYDDIOL:</a:t>
            </a:r>
          </a:p>
        </p:txBody>
      </p:sp>
      <p:sp>
        <p:nvSpPr>
          <p:cNvPr id="254" name="Rounded Rectangle"/>
          <p:cNvSpPr/>
          <p:nvPr/>
        </p:nvSpPr>
        <p:spPr>
          <a:xfrm>
            <a:off x="3062263" y="2914455"/>
            <a:ext cx="13607854" cy="7718808"/>
          </a:xfrm>
          <a:prstGeom prst="roundRect">
            <a:avLst>
              <a:gd name="adj" fmla="val 16954"/>
            </a:avLst>
          </a:prstGeom>
          <a:solidFill>
            <a:srgbClr val="F1655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Abadi" panose="020B0604020104020204" pitchFamily="34" charset="0"/>
            </a:endParaRPr>
          </a:p>
        </p:txBody>
      </p:sp>
      <p:sp>
        <p:nvSpPr>
          <p:cNvPr id="255" name="Additional Activity"/>
          <p:cNvSpPr txBox="1"/>
          <p:nvPr/>
        </p:nvSpPr>
        <p:spPr>
          <a:xfrm>
            <a:off x="3659708" y="3259092"/>
            <a:ext cx="7313091" cy="1245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5000" b="1" spc="-100">
                <a:solidFill>
                  <a:srgbClr val="FFFFFF"/>
                </a:solidFill>
                <a:latin typeface="Uberhand Pro"/>
                <a:ea typeface="Uberhand Pro"/>
                <a:cs typeface="Uberhand Pro"/>
                <a:sym typeface="Uberhand Pro"/>
              </a:defRPr>
            </a:lvl1pPr>
          </a:lstStyle>
          <a:p>
            <a:r>
              <a:t>Gweithgaredd Ychwanegol</a:t>
            </a:r>
          </a:p>
        </p:txBody>
      </p:sp>
      <p:sp>
        <p:nvSpPr>
          <p:cNvPr id="256" name="Begin by introducing your model"/>
          <p:cNvSpPr txBox="1"/>
          <p:nvPr/>
        </p:nvSpPr>
        <p:spPr>
          <a:xfrm>
            <a:off x="3562027" y="5668959"/>
            <a:ext cx="12807655" cy="838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Dechreuwch drwy gyflwyno eich model. </a:t>
            </a:r>
          </a:p>
        </p:txBody>
      </p:sp>
      <p:sp>
        <p:nvSpPr>
          <p:cNvPr id="257" name="Then describe what can be found in each part. You can also explain how Saltmarshes help people.…"/>
          <p:cNvSpPr txBox="1"/>
          <p:nvPr/>
        </p:nvSpPr>
        <p:spPr>
          <a:xfrm>
            <a:off x="3562027" y="6765821"/>
            <a:ext cx="13108090" cy="4035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Yna, disgrifiwch beth ellir ei ddarganfod ym mhob parth.</a:t>
            </a:r>
            <a:br/>
            <a:r>
              <a:t>Gallwch hefyd esbonio sut mae morfeydd heli yn helpu pobl.</a:t>
            </a:r>
          </a:p>
          <a:p>
            <a:pPr algn="l">
              <a:lnSpc>
                <a:spcPct val="90000"/>
              </a:lnSpc>
              <a:spcBef>
                <a:spcPts val="4500"/>
              </a:spcBef>
              <a:defRPr sz="340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Gweithiwch mewn parau neu mewn grŵp. </a:t>
            </a:r>
            <a:br/>
            <a:r>
              <a:t>Cofiwch siarad yn glir a dangos pob rhan o’ch model.</a:t>
            </a:r>
          </a:p>
        </p:txBody>
      </p:sp>
      <p:sp>
        <p:nvSpPr>
          <p:cNvPr id="258" name="Film your own"/>
          <p:cNvSpPr txBox="1">
            <a:spLocks noGrp="1"/>
          </p:cNvSpPr>
          <p:nvPr>
            <p:ph type="title"/>
          </p:nvPr>
        </p:nvSpPr>
        <p:spPr>
          <a:xfrm>
            <a:off x="3562027" y="4114844"/>
            <a:ext cx="13108090" cy="1784451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FFFFFF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Creu fideo</a:t>
            </a:r>
          </a:p>
        </p:txBody>
      </p:sp>
      <p:sp>
        <p:nvSpPr>
          <p:cNvPr id="259" name="“Welcome to our Saltmarsh”…"/>
          <p:cNvSpPr txBox="1"/>
          <p:nvPr/>
        </p:nvSpPr>
        <p:spPr>
          <a:xfrm>
            <a:off x="16977373" y="3638893"/>
            <a:ext cx="6219264" cy="68795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 defTabSz="1804370">
              <a:lnSpc>
                <a:spcPct val="90000"/>
              </a:lnSpc>
              <a:spcBef>
                <a:spcPts val="3300"/>
              </a:spcBef>
              <a:defRPr sz="3900" b="1">
                <a:solidFill>
                  <a:srgbClr val="3E3B51"/>
                </a:solidFill>
                <a:latin typeface="Uberhand Pro"/>
                <a:ea typeface="Uberhand Pro"/>
                <a:cs typeface="Uberhand Pro"/>
                <a:sym typeface="Uberhand Pro"/>
              </a:defRPr>
            </a:pPr>
            <a:r>
              <a:t>“Croeso i’n Morfa Heli”</a:t>
            </a:r>
          </a:p>
          <a:p>
            <a:pPr algn="l" defTabSz="1804370">
              <a:lnSpc>
                <a:spcPct val="90000"/>
              </a:lnSpc>
              <a:spcBef>
                <a:spcPts val="3300"/>
              </a:spcBef>
              <a:defRPr sz="3900" b="1">
                <a:solidFill>
                  <a:srgbClr val="3E3B51"/>
                </a:solidFill>
                <a:latin typeface="Uberhand Pro"/>
                <a:ea typeface="Uberhand Pro"/>
                <a:cs typeface="Uberhand Pro"/>
                <a:sym typeface="Uberhand Pro"/>
              </a:defRPr>
            </a:pPr>
            <a:r>
              <a:t>“Yn y forfa heli isaf, fe welwch…”</a:t>
            </a:r>
          </a:p>
          <a:p>
            <a:pPr algn="l" defTabSz="1804370">
              <a:lnSpc>
                <a:spcPct val="90000"/>
              </a:lnSpc>
              <a:spcBef>
                <a:spcPts val="3300"/>
              </a:spcBef>
              <a:defRPr sz="3900" b="1">
                <a:solidFill>
                  <a:srgbClr val="3E3B51"/>
                </a:solidFill>
                <a:latin typeface="Uberhand Pro"/>
                <a:ea typeface="Uberhand Pro"/>
                <a:cs typeface="Uberhand Pro"/>
                <a:sym typeface="Uberhand Pro"/>
              </a:defRPr>
            </a:pPr>
            <a:r>
              <a:t>“Mae’r parth yma dan y dŵr ar benllanw, felly rhaid i anifeiliaid…”</a:t>
            </a:r>
          </a:p>
          <a:p>
            <a:pPr algn="l" defTabSz="1804370">
              <a:lnSpc>
                <a:spcPct val="90000"/>
              </a:lnSpc>
              <a:spcBef>
                <a:spcPts val="3300"/>
              </a:spcBef>
              <a:defRPr sz="3900" b="1">
                <a:solidFill>
                  <a:srgbClr val="3E3B51"/>
                </a:solidFill>
                <a:latin typeface="Uberhand Pro"/>
                <a:ea typeface="Uberhand Pro"/>
                <a:cs typeface="Uberhand Pro"/>
                <a:sym typeface="Uberhand Pro"/>
              </a:defRPr>
            </a:pPr>
            <a:r>
              <a:t>“Mae morfeydd heli yn helpu pobl drwy…”</a:t>
            </a:r>
          </a:p>
        </p:txBody>
      </p:sp>
      <p:sp>
        <p:nvSpPr>
          <p:cNvPr id="260" name="Saltmarshes"/>
          <p:cNvSpPr txBox="1"/>
          <p:nvPr/>
        </p:nvSpPr>
        <p:spPr>
          <a:xfrm rot="16200000">
            <a:off x="-1199605" y="6393141"/>
            <a:ext cx="403572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</a:defRPr>
            </a:lvl1pPr>
          </a:lstStyle>
          <a:p>
            <a:r>
              <a:t>Morfeydd Heli</a:t>
            </a:r>
          </a:p>
        </p:txBody>
      </p:sp>
      <p:sp>
        <p:nvSpPr>
          <p:cNvPr id="261" name="ACTIVITY 4: Living with the Tide"/>
          <p:cNvSpPr txBox="1"/>
          <p:nvPr/>
        </p:nvSpPr>
        <p:spPr>
          <a:xfrm rot="16200000">
            <a:off x="-1975595" y="4956750"/>
            <a:ext cx="6908504" cy="92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GWEITHGAREDD 4: Byw gyda’r Llanw</a:t>
            </a:r>
          </a:p>
        </p:txBody>
      </p:sp>
      <p:sp>
        <p:nvSpPr>
          <p:cNvPr id="262" name="PS: 3"/>
          <p:cNvSpPr txBox="1"/>
          <p:nvPr/>
        </p:nvSpPr>
        <p:spPr>
          <a:xfrm>
            <a:off x="213320" y="10856562"/>
            <a:ext cx="1871960" cy="675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  <a:latin typeface="Avenir Medium"/>
                <a:ea typeface="Avenir Medium"/>
                <a:cs typeface="Avenir Medium"/>
                <a:sym typeface="Avenir Medium"/>
              </a:defRPr>
            </a:lvl1pPr>
          </a:lstStyle>
          <a:p>
            <a:r>
              <a:t>CC: 3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A large button containing the document name Tir a Mor and a hyperlink to the website. www.tiramor.cymru " descr="A large button containing the document name Tir a Mor and a hyperlink to the website. www.tiramor.cymru 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0" y="4147839"/>
            <a:ext cx="12763500" cy="39878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Pen Llyn a’r Sarnau Logo " descr="Pen Llyn a’r Sarnau Logo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9132" y="9809277"/>
            <a:ext cx="2459783" cy="24597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North Wales Wildlife Trust Logo" descr="North Wales Wildlife Trust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2987" y="10105718"/>
            <a:ext cx="6515102" cy="1866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WWF logo" descr="WWF log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03263" y="9983058"/>
            <a:ext cx="2146302" cy="2146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SKY Logo" descr="SKY 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28827" y="10091008"/>
            <a:ext cx="3644902" cy="22352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d620fc-e0a4-45c7-a357-20ec84c645d1" xsi:nil="true"/>
    <lcf76f155ced4ddcb4097134ff3c332f xmlns="1d6637b2-67ef-45eb-b043-82e84ec90b64">
      <Terms xmlns="http://schemas.microsoft.com/office/infopath/2007/PartnerControls"/>
    </lcf76f155ced4ddcb4097134ff3c332f>
    <_dlc_DocId xmlns="bbd620fc-e0a4-45c7-a357-20ec84c645d1">PNRVYVU2CSKX-2112989736-15690</_dlc_DocId>
    <_dlc_DocIdUrl xmlns="bbd620fc-e0a4-45c7-a357-20ec84c645d1">
      <Url>https://cyngorgwynedd.sharepoint.com/sites/ACAPenLlynSarnau/_layouts/15/DocIdRedir.aspx?ID=PNRVYVU2CSKX-2112989736-15690</Url>
      <Description>PNRVYVU2CSKX-2112989736-15690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gfen" ma:contentTypeID="0x0101001C1D7FB522FF8D45B87CFF221AD7A5EF" ma:contentTypeVersion="22" ma:contentTypeDescription="Creu dogfen newydd." ma:contentTypeScope="" ma:versionID="57e0c755c9341fdd39708ace8dbeae8d">
  <xsd:schema xmlns:xsd="http://www.w3.org/2001/XMLSchema" xmlns:xs="http://www.w3.org/2001/XMLSchema" xmlns:p="http://schemas.microsoft.com/office/2006/metadata/properties" xmlns:ns2="bbd620fc-e0a4-45c7-a357-20ec84c645d1" xmlns:ns3="1d6637b2-67ef-45eb-b043-82e84ec90b64" targetNamespace="http://schemas.microsoft.com/office/2006/metadata/properties" ma:root="true" ma:fieldsID="4792fbf5375faae4cb8f11d0ec449f0c" ns2:_="" ns3:_="">
    <xsd:import namespace="bbd620fc-e0a4-45c7-a357-20ec84c645d1"/>
    <xsd:import namespace="1d6637b2-67ef-45eb-b043-82e84ec90b6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2:SharedWithUsers" minOccurs="0"/>
                <xsd:element ref="ns2:SharedWithDetails" minOccurs="0"/>
                <xsd:element ref="ns2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d620fc-e0a4-45c7-a357-20ec84c645d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Gwerth ID Dogfen" ma:description="Gwerth ID y ddogfen sydd wedi'i neilltuo i'r eitem hon." ma:indexed="true" ma:internalName="_dlc_DocId" ma:readOnly="true">
      <xsd:simpleType>
        <xsd:restriction base="dms:Text"/>
      </xsd:simpleType>
    </xsd:element>
    <xsd:element name="_dlc_DocIdUrl" ma:index="9" nillable="true" ma:displayName="ID Dogfen" ma:description="Dolen barhaus i'r ddogfen hon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2" nillable="true" ma:displayName="Rhannwyd â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Wedi Rhannu Gyda Manyl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e5bd6552-80fc-45a4-9c1a-2a6debd8bc05}" ma:internalName="TaxCatchAll" ma:showField="CatchAllData" ma:web="bbd620fc-e0a4-45c7-a357-20ec84c645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6637b2-67ef-45eb-b043-82e84ec90b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6" nillable="true" ma:taxonomy="true" ma:internalName="lcf76f155ced4ddcb4097134ff3c332f" ma:taxonomyFieldName="MediaServiceImageTags" ma:displayName="Tagiau Delwedd" ma:readOnly="false" ma:fieldId="{5cf76f15-5ced-4ddc-b409-7134ff3c332f}" ma:taxonomyMulti="true" ma:sspId="b65e5a6c-01e6-40a4-a681-398cda8c02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Math o Gynnwys"/>
        <xsd:element ref="dc:title" minOccurs="0" maxOccurs="1" ma:index="4" ma:displayName="Teit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60CA94-F790-420F-A50B-2932F66956A7}">
  <ds:schemaRefs>
    <ds:schemaRef ds:uri="http://schemas.microsoft.com/office/2006/metadata/properties"/>
    <ds:schemaRef ds:uri="http://schemas.microsoft.com/office/infopath/2007/PartnerControls"/>
    <ds:schemaRef ds:uri="e68d87e9-b0af-4863-8c19-2e25130275eb"/>
    <ds:schemaRef ds:uri="10523aff-5ecb-4900-8b60-61147cee1312"/>
    <ds:schemaRef ds:uri="bbd620fc-e0a4-45c7-a357-20ec84c645d1"/>
    <ds:schemaRef ds:uri="1d6637b2-67ef-45eb-b043-82e84ec90b64"/>
  </ds:schemaRefs>
</ds:datastoreItem>
</file>

<file path=customXml/itemProps2.xml><?xml version="1.0" encoding="utf-8"?>
<ds:datastoreItem xmlns:ds="http://schemas.openxmlformats.org/officeDocument/2006/customXml" ds:itemID="{4F69717E-2A09-48B0-8DFB-39D38B67F4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d620fc-e0a4-45c7-a357-20ec84c645d1"/>
    <ds:schemaRef ds:uri="1d6637b2-67ef-45eb-b043-82e84ec90b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613600A-56BE-4081-A79E-917787B3C9F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75592C7B-7090-4F6C-A5AE-827A476BF0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454</Words>
  <Application>Microsoft Office PowerPoint</Application>
  <PresentationFormat>Custom</PresentationFormat>
  <Paragraphs>67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Avenir Book</vt:lpstr>
      <vt:lpstr>Avenir Heavy</vt:lpstr>
      <vt:lpstr>Abadi</vt:lpstr>
      <vt:lpstr>Avenir Black</vt:lpstr>
      <vt:lpstr>Arial</vt:lpstr>
      <vt:lpstr>21_BasicWhite</vt:lpstr>
      <vt:lpstr>PowerPoint Presentation</vt:lpstr>
      <vt:lpstr>Morfeydd Heli</vt:lpstr>
      <vt:lpstr>Byw gyda’r Llanw</vt:lpstr>
      <vt:lpstr>Fideo Drôn</vt:lpstr>
      <vt:lpstr>Nodweddion Allweddol Morfa Heli</vt:lpstr>
      <vt:lpstr>Fideo Treigl-amser</vt:lpstr>
      <vt:lpstr>Creu Model Morfa Heli</vt:lpstr>
      <vt:lpstr>Creu fideo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Laura Marie Hughes (AMG)</cp:lastModifiedBy>
  <cp:revision>8</cp:revision>
  <dcterms:modified xsi:type="dcterms:W3CDTF">2026-03-02T09:43:04Z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0x0101001C1D7FB522FF8D45B87CFF221AD7A5EF</vt:lpwstr>
  </property>
  <property fmtid="{D5CDD505-2E9C-101B-9397-08002B2CF9AE}" pid="3" name="MediaServiceImageTags">
    <vt:lpwstr/>
  </property>
  <property fmtid="{D5CDD505-2E9C-101B-9397-08002B2CF9AE}" pid="4" name="_dlc_DocIdItemGuid">
    <vt:lpwstr>fdc9f2ac-76f4-41d7-bd56-4bfcd5f85f0c</vt:lpwstr>
  </property>
</Properties>
</file>